
<file path=[Content_Types].xml><?xml version="1.0" encoding="utf-8"?>
<Types xmlns="http://schemas.openxmlformats.org/package/2006/content-types">
  <Default Extension="jpeg" ContentType="image/jpeg"/>
  <Default Extension="jpg" ContentType="image/jpeg"/>
  <Default Extension="medium"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7" r:id="rId2"/>
    <p:sldId id="680" r:id="rId3"/>
    <p:sldId id="2271" r:id="rId4"/>
    <p:sldId id="2289" r:id="rId5"/>
    <p:sldId id="2284" r:id="rId6"/>
    <p:sldId id="2285" r:id="rId7"/>
    <p:sldId id="2294" r:id="rId8"/>
    <p:sldId id="2303" r:id="rId9"/>
    <p:sldId id="2288" r:id="rId10"/>
    <p:sldId id="2293" r:id="rId11"/>
    <p:sldId id="2276" r:id="rId12"/>
    <p:sldId id="2277" r:id="rId13"/>
    <p:sldId id="2281" r:id="rId14"/>
    <p:sldId id="2280" r:id="rId15"/>
    <p:sldId id="2287" r:id="rId16"/>
    <p:sldId id="2290" r:id="rId17"/>
    <p:sldId id="2291" r:id="rId18"/>
    <p:sldId id="2297" r:id="rId19"/>
    <p:sldId id="734" r:id="rId20"/>
    <p:sldId id="2135" r:id="rId21"/>
    <p:sldId id="2275" r:id="rId22"/>
    <p:sldId id="308" r:id="rId23"/>
    <p:sldId id="301" r:id="rId24"/>
    <p:sldId id="305" r:id="rId25"/>
    <p:sldId id="2273" r:id="rId26"/>
    <p:sldId id="303" r:id="rId27"/>
    <p:sldId id="415" r:id="rId28"/>
    <p:sldId id="418" r:id="rId29"/>
    <p:sldId id="399" r:id="rId30"/>
    <p:sldId id="655" r:id="rId31"/>
    <p:sldId id="419" r:id="rId32"/>
    <p:sldId id="416" r:id="rId33"/>
    <p:sldId id="307" r:id="rId34"/>
    <p:sldId id="401" r:id="rId35"/>
    <p:sldId id="394" r:id="rId36"/>
    <p:sldId id="410" r:id="rId37"/>
    <p:sldId id="395" r:id="rId38"/>
    <p:sldId id="407" r:id="rId39"/>
    <p:sldId id="409" r:id="rId40"/>
    <p:sldId id="411" r:id="rId41"/>
    <p:sldId id="403" r:id="rId42"/>
    <p:sldId id="1084" r:id="rId43"/>
    <p:sldId id="302" r:id="rId44"/>
    <p:sldId id="2304" r:id="rId45"/>
    <p:sldId id="2305" r:id="rId46"/>
    <p:sldId id="2295" r:id="rId47"/>
    <p:sldId id="2296" r:id="rId48"/>
    <p:sldId id="449" r:id="rId49"/>
    <p:sldId id="448" r:id="rId50"/>
    <p:sldId id="261" r:id="rId51"/>
    <p:sldId id="296" r:id="rId52"/>
    <p:sldId id="297" r:id="rId53"/>
    <p:sldId id="298" r:id="rId54"/>
    <p:sldId id="300" r:id="rId55"/>
    <p:sldId id="299" r:id="rId56"/>
    <p:sldId id="2298" r:id="rId57"/>
    <p:sldId id="2299" r:id="rId58"/>
    <p:sldId id="2300" r:id="rId59"/>
    <p:sldId id="2301" r:id="rId60"/>
    <p:sldId id="2302" r:id="rId61"/>
    <p:sldId id="392" r:id="rId62"/>
    <p:sldId id="2274" r:id="rId63"/>
    <p:sldId id="682" r:id="rId6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5" autoAdjust="0"/>
    <p:restoredTop sz="89082" autoAdjust="0"/>
  </p:normalViewPr>
  <p:slideViewPr>
    <p:cSldViewPr snapToGrid="0" snapToObjects="1">
      <p:cViewPr varScale="1">
        <p:scale>
          <a:sx n="90" d="100"/>
          <a:sy n="90" d="100"/>
        </p:scale>
        <p:origin x="224" y="952"/>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E7679-EA2F-4B8D-A10A-91338E1FD61D}" type="doc">
      <dgm:prSet loTypeId="urn:microsoft.com/office/officeart/2005/8/layout/pyramid1" loCatId="pyramid" qsTypeId="urn:microsoft.com/office/officeart/2005/8/quickstyle/simple1" qsCatId="simple" csTypeId="urn:microsoft.com/office/officeart/2005/8/colors/colorful1" csCatId="colorful" phldr="1"/>
      <dgm:spPr/>
    </dgm:pt>
    <dgm:pt modelId="{5006BF28-96C8-4D4D-9711-C6BB0C810E72}">
      <dgm:prSet phldrT="[Text]" custT="1"/>
      <dgm:spPr/>
      <dgm:t>
        <a:bodyPr/>
        <a:lstStyle/>
        <a:p>
          <a:r>
            <a:rPr lang="en-US" sz="2800" dirty="0"/>
            <a:t>Registers</a:t>
          </a:r>
        </a:p>
      </dgm:t>
    </dgm:pt>
    <dgm:pt modelId="{F090EBDF-3A3A-4B62-BFE2-48AF4D09D8BC}" type="parTrans" cxnId="{78A3ED01-28B4-4AA6-BCCF-43EF51848570}">
      <dgm:prSet/>
      <dgm:spPr/>
      <dgm:t>
        <a:bodyPr/>
        <a:lstStyle/>
        <a:p>
          <a:endParaRPr lang="en-US" sz="2800"/>
        </a:p>
      </dgm:t>
    </dgm:pt>
    <dgm:pt modelId="{F34F628B-3AD7-4FA1-AB09-C3232BA89035}" type="sibTrans" cxnId="{78A3ED01-28B4-4AA6-BCCF-43EF51848570}">
      <dgm:prSet/>
      <dgm:spPr/>
      <dgm:t>
        <a:bodyPr/>
        <a:lstStyle/>
        <a:p>
          <a:endParaRPr lang="en-US" sz="2800"/>
        </a:p>
      </dgm:t>
    </dgm:pt>
    <dgm:pt modelId="{D33373C4-62FB-4F41-8BB9-87C294ED69A0}">
      <dgm:prSet phldrT="[Text]" custT="1"/>
      <dgm:spPr/>
      <dgm:t>
        <a:bodyPr/>
        <a:lstStyle/>
        <a:p>
          <a:r>
            <a:rPr lang="en-US" sz="2800" dirty="0"/>
            <a:t>RAM</a:t>
          </a:r>
        </a:p>
      </dgm:t>
    </dgm:pt>
    <dgm:pt modelId="{A695BE09-B1A9-4ED4-A855-907C0B7F9945}" type="parTrans" cxnId="{A1D9148D-EEED-4A71-AF87-C84148687447}">
      <dgm:prSet/>
      <dgm:spPr/>
      <dgm:t>
        <a:bodyPr/>
        <a:lstStyle/>
        <a:p>
          <a:endParaRPr lang="en-US" sz="2800"/>
        </a:p>
      </dgm:t>
    </dgm:pt>
    <dgm:pt modelId="{903D2E35-D32F-4EE8-8F5F-7772C3263E92}" type="sibTrans" cxnId="{A1D9148D-EEED-4A71-AF87-C84148687447}">
      <dgm:prSet/>
      <dgm:spPr/>
      <dgm:t>
        <a:bodyPr/>
        <a:lstStyle/>
        <a:p>
          <a:endParaRPr lang="en-US" sz="2800"/>
        </a:p>
      </dgm:t>
    </dgm:pt>
    <dgm:pt modelId="{C1DD6A11-E2F6-4F1B-8B81-EE7996990343}">
      <dgm:prSet phldrT="[Text]" custT="1"/>
      <dgm:spPr/>
      <dgm:t>
        <a:bodyPr/>
        <a:lstStyle/>
        <a:p>
          <a:r>
            <a:rPr lang="en-US" sz="2800" dirty="0"/>
            <a:t>ROM</a:t>
          </a:r>
        </a:p>
      </dgm:t>
    </dgm:pt>
    <dgm:pt modelId="{21FB6474-CDEE-4816-BF98-3D73D0D64D9C}" type="parTrans" cxnId="{29EEB9B8-3BEA-4C32-8F8C-B3A279D32983}">
      <dgm:prSet/>
      <dgm:spPr/>
      <dgm:t>
        <a:bodyPr/>
        <a:lstStyle/>
        <a:p>
          <a:endParaRPr lang="en-US" sz="2800"/>
        </a:p>
      </dgm:t>
    </dgm:pt>
    <dgm:pt modelId="{D0992183-CD94-4BD2-9981-71CFCE6DBE83}" type="sibTrans" cxnId="{29EEB9B8-3BEA-4C32-8F8C-B3A279D32983}">
      <dgm:prSet/>
      <dgm:spPr/>
      <dgm:t>
        <a:bodyPr/>
        <a:lstStyle/>
        <a:p>
          <a:endParaRPr lang="en-US" sz="2800"/>
        </a:p>
      </dgm:t>
    </dgm:pt>
    <dgm:pt modelId="{FE7B391B-DBFF-489F-8516-5D2C6EA05E85}" type="pres">
      <dgm:prSet presAssocID="{A13E7679-EA2F-4B8D-A10A-91338E1FD61D}" presName="Name0" presStyleCnt="0">
        <dgm:presLayoutVars>
          <dgm:dir/>
          <dgm:animLvl val="lvl"/>
          <dgm:resizeHandles val="exact"/>
        </dgm:presLayoutVars>
      </dgm:prSet>
      <dgm:spPr/>
    </dgm:pt>
    <dgm:pt modelId="{E19E6A88-2E22-46A2-B840-3A6D5AD5623B}" type="pres">
      <dgm:prSet presAssocID="{5006BF28-96C8-4D4D-9711-C6BB0C810E72}" presName="Name8" presStyleCnt="0"/>
      <dgm:spPr/>
    </dgm:pt>
    <dgm:pt modelId="{06ED28A8-CC50-4399-9F70-223DB156CEA3}" type="pres">
      <dgm:prSet presAssocID="{5006BF28-96C8-4D4D-9711-C6BB0C810E72}" presName="level" presStyleLbl="node1" presStyleIdx="0" presStyleCnt="3">
        <dgm:presLayoutVars>
          <dgm:chMax val="1"/>
          <dgm:bulletEnabled val="1"/>
        </dgm:presLayoutVars>
      </dgm:prSet>
      <dgm:spPr/>
    </dgm:pt>
    <dgm:pt modelId="{C32D4DA2-C213-49E1-9800-64F2E7107B66}" type="pres">
      <dgm:prSet presAssocID="{5006BF28-96C8-4D4D-9711-C6BB0C810E72}" presName="levelTx" presStyleLbl="revTx" presStyleIdx="0" presStyleCnt="0">
        <dgm:presLayoutVars>
          <dgm:chMax val="1"/>
          <dgm:bulletEnabled val="1"/>
        </dgm:presLayoutVars>
      </dgm:prSet>
      <dgm:spPr/>
    </dgm:pt>
    <dgm:pt modelId="{F512F98A-2CFE-4ED6-BA4F-004A741453DB}" type="pres">
      <dgm:prSet presAssocID="{D33373C4-62FB-4F41-8BB9-87C294ED69A0}" presName="Name8" presStyleCnt="0"/>
      <dgm:spPr/>
    </dgm:pt>
    <dgm:pt modelId="{ADD040FD-48F9-4D8D-A87D-1625480E82A5}" type="pres">
      <dgm:prSet presAssocID="{D33373C4-62FB-4F41-8BB9-87C294ED69A0}" presName="level" presStyleLbl="node1" presStyleIdx="1" presStyleCnt="3">
        <dgm:presLayoutVars>
          <dgm:chMax val="1"/>
          <dgm:bulletEnabled val="1"/>
        </dgm:presLayoutVars>
      </dgm:prSet>
      <dgm:spPr/>
    </dgm:pt>
    <dgm:pt modelId="{899A2D3B-C5AF-43FC-B537-DE87D1485F90}" type="pres">
      <dgm:prSet presAssocID="{D33373C4-62FB-4F41-8BB9-87C294ED69A0}" presName="levelTx" presStyleLbl="revTx" presStyleIdx="0" presStyleCnt="0">
        <dgm:presLayoutVars>
          <dgm:chMax val="1"/>
          <dgm:bulletEnabled val="1"/>
        </dgm:presLayoutVars>
      </dgm:prSet>
      <dgm:spPr/>
    </dgm:pt>
    <dgm:pt modelId="{161109F8-A39E-4E56-98CD-8E66C2C215EB}" type="pres">
      <dgm:prSet presAssocID="{C1DD6A11-E2F6-4F1B-8B81-EE7996990343}" presName="Name8" presStyleCnt="0"/>
      <dgm:spPr/>
    </dgm:pt>
    <dgm:pt modelId="{7748A36E-DFDA-45D9-BAFD-0EF4164AB4D0}" type="pres">
      <dgm:prSet presAssocID="{C1DD6A11-E2F6-4F1B-8B81-EE7996990343}" presName="level" presStyleLbl="node1" presStyleIdx="2" presStyleCnt="3" custLinFactY="100000" custLinFactNeighborX="-8941" custLinFactNeighborY="106769">
        <dgm:presLayoutVars>
          <dgm:chMax val="1"/>
          <dgm:bulletEnabled val="1"/>
        </dgm:presLayoutVars>
      </dgm:prSet>
      <dgm:spPr/>
    </dgm:pt>
    <dgm:pt modelId="{259C51F3-EA81-4C56-80F4-DCAE99823B9E}" type="pres">
      <dgm:prSet presAssocID="{C1DD6A11-E2F6-4F1B-8B81-EE7996990343}" presName="levelTx" presStyleLbl="revTx" presStyleIdx="0" presStyleCnt="0">
        <dgm:presLayoutVars>
          <dgm:chMax val="1"/>
          <dgm:bulletEnabled val="1"/>
        </dgm:presLayoutVars>
      </dgm:prSet>
      <dgm:spPr/>
    </dgm:pt>
  </dgm:ptLst>
  <dgm:cxnLst>
    <dgm:cxn modelId="{78A3ED01-28B4-4AA6-BCCF-43EF51848570}" srcId="{A13E7679-EA2F-4B8D-A10A-91338E1FD61D}" destId="{5006BF28-96C8-4D4D-9711-C6BB0C810E72}" srcOrd="0" destOrd="0" parTransId="{F090EBDF-3A3A-4B62-BFE2-48AF4D09D8BC}" sibTransId="{F34F628B-3AD7-4FA1-AB09-C3232BA89035}"/>
    <dgm:cxn modelId="{9C387820-C3C6-4ED4-9E06-7B77B01708F6}" type="presOf" srcId="{5006BF28-96C8-4D4D-9711-C6BB0C810E72}" destId="{06ED28A8-CC50-4399-9F70-223DB156CEA3}" srcOrd="0" destOrd="0" presId="urn:microsoft.com/office/officeart/2005/8/layout/pyramid1"/>
    <dgm:cxn modelId="{DAA2043A-A144-44F5-A31A-670FBDC257BF}" type="presOf" srcId="{C1DD6A11-E2F6-4F1B-8B81-EE7996990343}" destId="{7748A36E-DFDA-45D9-BAFD-0EF4164AB4D0}" srcOrd="0" destOrd="0" presId="urn:microsoft.com/office/officeart/2005/8/layout/pyramid1"/>
    <dgm:cxn modelId="{2EEE1547-B0A7-4ECE-B6C6-B678A538FC20}" type="presOf" srcId="{C1DD6A11-E2F6-4F1B-8B81-EE7996990343}" destId="{259C51F3-EA81-4C56-80F4-DCAE99823B9E}" srcOrd="1" destOrd="0" presId="urn:microsoft.com/office/officeart/2005/8/layout/pyramid1"/>
    <dgm:cxn modelId="{A1D9148D-EEED-4A71-AF87-C84148687447}" srcId="{A13E7679-EA2F-4B8D-A10A-91338E1FD61D}" destId="{D33373C4-62FB-4F41-8BB9-87C294ED69A0}" srcOrd="1" destOrd="0" parTransId="{A695BE09-B1A9-4ED4-A855-907C0B7F9945}" sibTransId="{903D2E35-D32F-4EE8-8F5F-7772C3263E92}"/>
    <dgm:cxn modelId="{3AF7C3B0-3E8D-4110-970D-9674CAA53C57}" type="presOf" srcId="{5006BF28-96C8-4D4D-9711-C6BB0C810E72}" destId="{C32D4DA2-C213-49E1-9800-64F2E7107B66}" srcOrd="1" destOrd="0" presId="urn:microsoft.com/office/officeart/2005/8/layout/pyramid1"/>
    <dgm:cxn modelId="{29EEB9B8-3BEA-4C32-8F8C-B3A279D32983}" srcId="{A13E7679-EA2F-4B8D-A10A-91338E1FD61D}" destId="{C1DD6A11-E2F6-4F1B-8B81-EE7996990343}" srcOrd="2" destOrd="0" parTransId="{21FB6474-CDEE-4816-BF98-3D73D0D64D9C}" sibTransId="{D0992183-CD94-4BD2-9981-71CFCE6DBE83}"/>
    <dgm:cxn modelId="{D56DC1E0-C495-4F84-BC6B-E668A487B224}" type="presOf" srcId="{D33373C4-62FB-4F41-8BB9-87C294ED69A0}" destId="{ADD040FD-48F9-4D8D-A87D-1625480E82A5}" srcOrd="0" destOrd="0" presId="urn:microsoft.com/office/officeart/2005/8/layout/pyramid1"/>
    <dgm:cxn modelId="{3D2891E7-8707-455A-9443-42729D99C1E6}" type="presOf" srcId="{D33373C4-62FB-4F41-8BB9-87C294ED69A0}" destId="{899A2D3B-C5AF-43FC-B537-DE87D1485F90}" srcOrd="1" destOrd="0" presId="urn:microsoft.com/office/officeart/2005/8/layout/pyramid1"/>
    <dgm:cxn modelId="{563905FE-F6BF-4893-8794-D4D0EB2E6BE6}" type="presOf" srcId="{A13E7679-EA2F-4B8D-A10A-91338E1FD61D}" destId="{FE7B391B-DBFF-489F-8516-5D2C6EA05E85}" srcOrd="0" destOrd="0" presId="urn:microsoft.com/office/officeart/2005/8/layout/pyramid1"/>
    <dgm:cxn modelId="{C06F2CEE-FD17-4228-A3A9-AC0A1E93DE50}" type="presParOf" srcId="{FE7B391B-DBFF-489F-8516-5D2C6EA05E85}" destId="{E19E6A88-2E22-46A2-B840-3A6D5AD5623B}" srcOrd="0" destOrd="0" presId="urn:microsoft.com/office/officeart/2005/8/layout/pyramid1"/>
    <dgm:cxn modelId="{1059AF01-B694-4631-B51B-882A9780F41A}" type="presParOf" srcId="{E19E6A88-2E22-46A2-B840-3A6D5AD5623B}" destId="{06ED28A8-CC50-4399-9F70-223DB156CEA3}" srcOrd="0" destOrd="0" presId="urn:microsoft.com/office/officeart/2005/8/layout/pyramid1"/>
    <dgm:cxn modelId="{BF10444A-F4C1-4928-B3A1-E5C0A261EC8E}" type="presParOf" srcId="{E19E6A88-2E22-46A2-B840-3A6D5AD5623B}" destId="{C32D4DA2-C213-49E1-9800-64F2E7107B66}" srcOrd="1" destOrd="0" presId="urn:microsoft.com/office/officeart/2005/8/layout/pyramid1"/>
    <dgm:cxn modelId="{07A20D03-19CC-4DA7-9E86-A3DFDFCBBD34}" type="presParOf" srcId="{FE7B391B-DBFF-489F-8516-5D2C6EA05E85}" destId="{F512F98A-2CFE-4ED6-BA4F-004A741453DB}" srcOrd="1" destOrd="0" presId="urn:microsoft.com/office/officeart/2005/8/layout/pyramid1"/>
    <dgm:cxn modelId="{56CCE392-11DD-4B5E-A03E-E301BF6A1786}" type="presParOf" srcId="{F512F98A-2CFE-4ED6-BA4F-004A741453DB}" destId="{ADD040FD-48F9-4D8D-A87D-1625480E82A5}" srcOrd="0" destOrd="0" presId="urn:microsoft.com/office/officeart/2005/8/layout/pyramid1"/>
    <dgm:cxn modelId="{CCFA5132-0224-45AC-A278-CFC41AAD29B4}" type="presParOf" srcId="{F512F98A-2CFE-4ED6-BA4F-004A741453DB}" destId="{899A2D3B-C5AF-43FC-B537-DE87D1485F90}" srcOrd="1" destOrd="0" presId="urn:microsoft.com/office/officeart/2005/8/layout/pyramid1"/>
    <dgm:cxn modelId="{4CDC39DD-9B06-4D37-9519-FD99E4572F80}" type="presParOf" srcId="{FE7B391B-DBFF-489F-8516-5D2C6EA05E85}" destId="{161109F8-A39E-4E56-98CD-8E66C2C215EB}" srcOrd="2" destOrd="0" presId="urn:microsoft.com/office/officeart/2005/8/layout/pyramid1"/>
    <dgm:cxn modelId="{507584BC-DE9B-45CE-A317-C3E6A171ED05}" type="presParOf" srcId="{161109F8-A39E-4E56-98CD-8E66C2C215EB}" destId="{7748A36E-DFDA-45D9-BAFD-0EF4164AB4D0}" srcOrd="0" destOrd="0" presId="urn:microsoft.com/office/officeart/2005/8/layout/pyramid1"/>
    <dgm:cxn modelId="{914E7EAC-88D1-474C-9516-3EA59C193FC5}" type="presParOf" srcId="{161109F8-A39E-4E56-98CD-8E66C2C215EB}" destId="{259C51F3-EA81-4C56-80F4-DCAE99823B9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8A8-CC50-4399-9F70-223DB156CEA3}">
      <dsp:nvSpPr>
        <dsp:cNvPr id="0" name=""/>
        <dsp:cNvSpPr/>
      </dsp:nvSpPr>
      <dsp:spPr>
        <a:xfrm>
          <a:off x="2166424" y="0"/>
          <a:ext cx="2166424" cy="1475805"/>
        </a:xfrm>
        <a:prstGeom prst="trapezoid">
          <a:avLst>
            <a:gd name="adj" fmla="val 7339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Registers</a:t>
          </a:r>
        </a:p>
      </dsp:txBody>
      <dsp:txXfrm>
        <a:off x="2166424" y="0"/>
        <a:ext cx="2166424" cy="1475805"/>
      </dsp:txXfrm>
    </dsp:sp>
    <dsp:sp modelId="{ADD040FD-48F9-4D8D-A87D-1625480E82A5}">
      <dsp:nvSpPr>
        <dsp:cNvPr id="0" name=""/>
        <dsp:cNvSpPr/>
      </dsp:nvSpPr>
      <dsp:spPr>
        <a:xfrm>
          <a:off x="1083212" y="1475804"/>
          <a:ext cx="4332849" cy="1475805"/>
        </a:xfrm>
        <a:prstGeom prst="trapezoid">
          <a:avLst>
            <a:gd name="adj" fmla="val 7339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RAM</a:t>
          </a:r>
        </a:p>
      </dsp:txBody>
      <dsp:txXfrm>
        <a:off x="1841460" y="1475804"/>
        <a:ext cx="2816352" cy="1475805"/>
      </dsp:txXfrm>
    </dsp:sp>
    <dsp:sp modelId="{7748A36E-DFDA-45D9-BAFD-0EF4164AB4D0}">
      <dsp:nvSpPr>
        <dsp:cNvPr id="0" name=""/>
        <dsp:cNvSpPr/>
      </dsp:nvSpPr>
      <dsp:spPr>
        <a:xfrm>
          <a:off x="0" y="2951609"/>
          <a:ext cx="6499273" cy="1475805"/>
        </a:xfrm>
        <a:prstGeom prst="trapezoid">
          <a:avLst>
            <a:gd name="adj" fmla="val 7339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ROM</a:t>
          </a:r>
        </a:p>
      </dsp:txBody>
      <dsp:txXfrm>
        <a:off x="1137372" y="2951609"/>
        <a:ext cx="4224528" cy="14758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2022-09-28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216099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421352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24386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387061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3631463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966453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546662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0346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412915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391261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678139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327256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30</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a:p>
            <a:r>
              <a:rPr lang="en-US" dirty="0"/>
              <a:t>Make </a:t>
            </a:r>
            <a:r>
              <a:rPr lang="en-US" dirty="0" err="1"/>
              <a:t>capy</a:t>
            </a:r>
            <a:r>
              <a:rPr lang="en-US" dirty="0"/>
              <a:t> bigger</a:t>
            </a:r>
          </a:p>
        </p:txBody>
      </p:sp>
      <p:sp>
        <p:nvSpPr>
          <p:cNvPr id="4" name="Slide Number Placeholder 3"/>
          <p:cNvSpPr>
            <a:spLocks noGrp="1"/>
          </p:cNvSpPr>
          <p:nvPr>
            <p:ph type="sldNum" sz="quarter" idx="5"/>
          </p:nvPr>
        </p:nvSpPr>
        <p:spPr/>
        <p:txBody>
          <a:bodyPr/>
          <a:lstStyle/>
          <a:p>
            <a:fld id="{429A5DAB-833A-42C0-9DFB-CA43EE3156BB}" type="slidenum">
              <a:rPr lang="en-US" smtClean="0"/>
              <a:t>50</a:t>
            </a:fld>
            <a:endParaRPr lang="en-US"/>
          </a:p>
        </p:txBody>
      </p:sp>
    </p:spTree>
    <p:extLst>
      <p:ext uri="{BB962C8B-B14F-4D97-AF65-F5344CB8AC3E}">
        <p14:creationId xmlns:p14="http://schemas.microsoft.com/office/powerpoint/2010/main" val="116957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p:txBody>
      </p:sp>
      <p:sp>
        <p:nvSpPr>
          <p:cNvPr id="4" name="Slide Number Placeholder 3"/>
          <p:cNvSpPr>
            <a:spLocks noGrp="1"/>
          </p:cNvSpPr>
          <p:nvPr>
            <p:ph type="sldNum" sz="quarter" idx="5"/>
          </p:nvPr>
        </p:nvSpPr>
        <p:spPr/>
        <p:txBody>
          <a:bodyPr/>
          <a:lstStyle/>
          <a:p>
            <a:fld id="{429A5DAB-833A-42C0-9DFB-CA43EE3156BB}" type="slidenum">
              <a:rPr lang="en-US" smtClean="0"/>
              <a:t>51</a:t>
            </a:fld>
            <a:endParaRPr lang="en-US"/>
          </a:p>
        </p:txBody>
      </p:sp>
    </p:spTree>
    <p:extLst>
      <p:ext uri="{BB962C8B-B14F-4D97-AF65-F5344CB8AC3E}">
        <p14:creationId xmlns:p14="http://schemas.microsoft.com/office/powerpoint/2010/main" val="1244916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p:txBody>
      </p:sp>
      <p:sp>
        <p:nvSpPr>
          <p:cNvPr id="4" name="Slide Number Placeholder 3"/>
          <p:cNvSpPr>
            <a:spLocks noGrp="1"/>
          </p:cNvSpPr>
          <p:nvPr>
            <p:ph type="sldNum" sz="quarter" idx="5"/>
          </p:nvPr>
        </p:nvSpPr>
        <p:spPr/>
        <p:txBody>
          <a:bodyPr/>
          <a:lstStyle/>
          <a:p>
            <a:fld id="{429A5DAB-833A-42C0-9DFB-CA43EE3156BB}" type="slidenum">
              <a:rPr lang="en-US" smtClean="0"/>
              <a:t>52</a:t>
            </a:fld>
            <a:endParaRPr lang="en-US"/>
          </a:p>
        </p:txBody>
      </p:sp>
    </p:spTree>
    <p:extLst>
      <p:ext uri="{BB962C8B-B14F-4D97-AF65-F5344CB8AC3E}">
        <p14:creationId xmlns:p14="http://schemas.microsoft.com/office/powerpoint/2010/main" val="3704403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p:txBody>
      </p:sp>
      <p:sp>
        <p:nvSpPr>
          <p:cNvPr id="4" name="Slide Number Placeholder 3"/>
          <p:cNvSpPr>
            <a:spLocks noGrp="1"/>
          </p:cNvSpPr>
          <p:nvPr>
            <p:ph type="sldNum" sz="quarter" idx="5"/>
          </p:nvPr>
        </p:nvSpPr>
        <p:spPr/>
        <p:txBody>
          <a:bodyPr/>
          <a:lstStyle/>
          <a:p>
            <a:fld id="{429A5DAB-833A-42C0-9DFB-CA43EE3156BB}" type="slidenum">
              <a:rPr lang="en-US" smtClean="0"/>
              <a:t>53</a:t>
            </a:fld>
            <a:endParaRPr lang="en-US"/>
          </a:p>
        </p:txBody>
      </p:sp>
    </p:spTree>
    <p:extLst>
      <p:ext uri="{BB962C8B-B14F-4D97-AF65-F5344CB8AC3E}">
        <p14:creationId xmlns:p14="http://schemas.microsoft.com/office/powerpoint/2010/main" val="68841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p:txBody>
      </p:sp>
      <p:sp>
        <p:nvSpPr>
          <p:cNvPr id="4" name="Slide Number Placeholder 3"/>
          <p:cNvSpPr>
            <a:spLocks noGrp="1"/>
          </p:cNvSpPr>
          <p:nvPr>
            <p:ph type="sldNum" sz="quarter" idx="5"/>
          </p:nvPr>
        </p:nvSpPr>
        <p:spPr/>
        <p:txBody>
          <a:bodyPr/>
          <a:lstStyle/>
          <a:p>
            <a:fld id="{429A5DAB-833A-42C0-9DFB-CA43EE3156BB}" type="slidenum">
              <a:rPr lang="en-US" smtClean="0"/>
              <a:t>54</a:t>
            </a:fld>
            <a:endParaRPr lang="en-US"/>
          </a:p>
        </p:txBody>
      </p:sp>
    </p:spTree>
    <p:extLst>
      <p:ext uri="{BB962C8B-B14F-4D97-AF65-F5344CB8AC3E}">
        <p14:creationId xmlns:p14="http://schemas.microsoft.com/office/powerpoint/2010/main" val="76769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explanation WHY volatile/non-volatile etc. Perhaps split to two slides</a:t>
            </a:r>
          </a:p>
          <a:p>
            <a:r>
              <a:rPr lang="en-US" dirty="0"/>
              <a:t>Add callout saying we need latch, etc.</a:t>
            </a:r>
          </a:p>
        </p:txBody>
      </p:sp>
      <p:sp>
        <p:nvSpPr>
          <p:cNvPr id="4" name="Slide Number Placeholder 3"/>
          <p:cNvSpPr>
            <a:spLocks noGrp="1"/>
          </p:cNvSpPr>
          <p:nvPr>
            <p:ph type="sldNum" sz="quarter" idx="5"/>
          </p:nvPr>
        </p:nvSpPr>
        <p:spPr/>
        <p:txBody>
          <a:bodyPr/>
          <a:lstStyle/>
          <a:p>
            <a:fld id="{429A5DAB-833A-42C0-9DFB-CA43EE3156BB}" type="slidenum">
              <a:rPr lang="en-US" smtClean="0"/>
              <a:t>55</a:t>
            </a:fld>
            <a:endParaRPr lang="en-US"/>
          </a:p>
        </p:txBody>
      </p:sp>
    </p:spTree>
    <p:extLst>
      <p:ext uri="{BB962C8B-B14F-4D97-AF65-F5344CB8AC3E}">
        <p14:creationId xmlns:p14="http://schemas.microsoft.com/office/powerpoint/2010/main" val="9084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376781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282956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62994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4033925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9398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772042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3655932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23243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2022-09-28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2022-09-28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2022-09-28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2022-09-28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2022-09-28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2022-09-28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2022-09-28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2022-09-28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2022-09-28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2022-09-28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2022-09-28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2022-09-28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nordicsemi.com/Products/Low-power-short-range-wireless/nRF52832" TargetMode="Externa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medium"/><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medium"/><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medium"/></Relationships>
</file>

<file path=ppt/slides/_rels/slide16.xml.rels><?xml version="1.0" encoding="UTF-8" standalone="yes"?>
<Relationships xmlns="http://schemas.openxmlformats.org/package/2006/relationships"><Relationship Id="rId3" Type="http://schemas.openxmlformats.org/officeDocument/2006/relationships/image" Target="../media/image19.medium"/><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medium"/><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medium"/></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U35CdIahrD0?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ZY-HrRGCQ4w?feature=oembed"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874" y="1508090"/>
            <a:ext cx="11414441" cy="2691682"/>
          </a:xfrm>
        </p:spPr>
        <p:txBody>
          <a:bodyPr>
            <a:normAutofit/>
          </a:bodyPr>
          <a:lstStyle/>
          <a:p>
            <a:r>
              <a:rPr lang="en-GB" sz="5400" u="none" strike="noStrike" dirty="0">
                <a:effectLst/>
              </a:rPr>
              <a:t>Advanced Topics in Networking: Special Topics in Internet of Things</a:t>
            </a:r>
            <a:endParaRPr lang="en-US" sz="23300" dirty="0"/>
          </a:p>
        </p:txBody>
      </p:sp>
      <p:sp>
        <p:nvSpPr>
          <p:cNvPr id="3" name="Subtitle 2"/>
          <p:cNvSpPr>
            <a:spLocks noGrp="1"/>
          </p:cNvSpPr>
          <p:nvPr>
            <p:ph type="subTitle" idx="1"/>
          </p:nvPr>
        </p:nvSpPr>
        <p:spPr>
          <a:xfrm>
            <a:off x="1630326" y="4528696"/>
            <a:ext cx="8931348" cy="1498730"/>
          </a:xfrm>
        </p:spPr>
        <p:txBody>
          <a:bodyPr>
            <a:normAutofit/>
          </a:bodyPr>
          <a:lstStyle/>
          <a:p>
            <a:r>
              <a:rPr lang="en-US" sz="3600" dirty="0">
                <a:latin typeface="+mj-lt"/>
              </a:rPr>
              <a:t>Ambuj Varshney</a:t>
            </a:r>
          </a:p>
          <a:p>
            <a:r>
              <a:rPr lang="en-US" sz="2000" dirty="0">
                <a:latin typeface="+mj-lt"/>
                <a:hlinkClick r:id="rId3"/>
              </a:rPr>
              <a:t>ambujv@nus.edu.sg</a:t>
            </a:r>
            <a:r>
              <a:rPr lang="en-US" sz="2000" dirty="0">
                <a:latin typeface="+mj-lt"/>
              </a:rPr>
              <a:t>, http://</a:t>
            </a:r>
            <a:r>
              <a:rPr lang="en-US" sz="2000" dirty="0" err="1">
                <a:latin typeface="+mj-lt"/>
              </a:rPr>
              <a:t>ambuj.se</a:t>
            </a:r>
            <a:endParaRPr lang="en-US" sz="20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sp>
        <p:nvSpPr>
          <p:cNvPr id="5" name="Footer Placeholder 4">
            <a:extLst>
              <a:ext uri="{FF2B5EF4-FFF2-40B4-BE49-F238E27FC236}">
                <a16:creationId xmlns:a16="http://schemas.microsoft.com/office/drawing/2014/main" id="{E804FFCE-A603-4EF4-891C-1FE35177F859}"/>
              </a:ext>
            </a:extLst>
          </p:cNvPr>
          <p:cNvSpPr>
            <a:spLocks noGrp="1"/>
          </p:cNvSpPr>
          <p:nvPr>
            <p:ph type="ftr" sz="quarter" idx="11"/>
          </p:nvPr>
        </p:nvSpPr>
        <p:spPr/>
        <p:txBody>
          <a:bodyPr/>
          <a:lstStyle/>
          <a:p>
            <a:r>
              <a:rPr lang="sv-SE" dirty="0" err="1"/>
              <a:t>ambujv@nus.edu.sg</a:t>
            </a:r>
            <a:endParaRPr lang="sv-SE" dirty="0"/>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913335" y="5416597"/>
            <a:ext cx="988862" cy="1304877"/>
          </a:xfrm>
          <a:prstGeom prst="rect">
            <a:avLst/>
          </a:prstGeom>
        </p:spPr>
      </p:pic>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Application using IoT platforms, sensors, actuators </a:t>
            </a:r>
            <a:r>
              <a:rPr lang="en-US" dirty="0" err="1">
                <a:latin typeface="+mn-lt"/>
              </a:rPr>
              <a:t>etc</a:t>
            </a:r>
            <a:endParaRPr lang="en-US" dirty="0">
              <a:latin typeface="+mn-lt"/>
            </a:endParaRP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10</a:t>
            </a:fld>
            <a:endParaRPr lang="sv-SE"/>
          </a:p>
        </p:txBody>
      </p:sp>
      <p:pic>
        <p:nvPicPr>
          <p:cNvPr id="4" name="Picture 3" descr="Shape&#10;&#10;Description automatically generated with low confidence">
            <a:extLst>
              <a:ext uri="{FF2B5EF4-FFF2-40B4-BE49-F238E27FC236}">
                <a16:creationId xmlns:a16="http://schemas.microsoft.com/office/drawing/2014/main" id="{E6CF155C-9C91-8312-A3D7-AE29B859CB55}"/>
              </a:ext>
            </a:extLst>
          </p:cNvPr>
          <p:cNvPicPr>
            <a:picLocks noChangeAspect="1"/>
          </p:cNvPicPr>
          <p:nvPr/>
        </p:nvPicPr>
        <p:blipFill>
          <a:blip r:embed="rId3"/>
          <a:stretch>
            <a:fillRect/>
          </a:stretch>
        </p:blipFill>
        <p:spPr>
          <a:xfrm>
            <a:off x="8813800" y="3429000"/>
            <a:ext cx="2540000" cy="2540000"/>
          </a:xfrm>
          <a:prstGeom prst="rect">
            <a:avLst/>
          </a:prstGeom>
        </p:spPr>
      </p:pic>
      <p:sp>
        <p:nvSpPr>
          <p:cNvPr id="3" name="Content Placeholder 2">
            <a:extLst>
              <a:ext uri="{FF2B5EF4-FFF2-40B4-BE49-F238E27FC236}">
                <a16:creationId xmlns:a16="http://schemas.microsoft.com/office/drawing/2014/main" id="{A40BB784-403F-80A8-30A6-EDD6991CC221}"/>
              </a:ext>
            </a:extLst>
          </p:cNvPr>
          <p:cNvSpPr txBox="1">
            <a:spLocks/>
          </p:cNvSpPr>
          <p:nvPr/>
        </p:nvSpPr>
        <p:spPr>
          <a:xfrm>
            <a:off x="990599" y="1978026"/>
            <a:ext cx="11105757" cy="4253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Something interesting that uses sensor, IoT platforms, actuators</a:t>
            </a:r>
          </a:p>
          <a:p>
            <a:pPr lvl="1"/>
            <a:r>
              <a:rPr lang="en-US" dirty="0">
                <a:latin typeface="+mj-lt"/>
              </a:rPr>
              <a:t>Has a research question to be tackled; </a:t>
            </a:r>
          </a:p>
          <a:p>
            <a:endParaRPr lang="en-US" dirty="0">
              <a:latin typeface="+mj-lt"/>
            </a:endParaRPr>
          </a:p>
          <a:p>
            <a:pPr marL="457200" lvl="1"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189356841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Let’s look at some commonly used IoT devices</a:t>
            </a:r>
            <a:endParaRPr lang="en-SE" b="1" dirty="0">
              <a:latin typeface="+mn-lt"/>
            </a:endParaRPr>
          </a:p>
        </p:txBody>
      </p:sp>
      <p:pic>
        <p:nvPicPr>
          <p:cNvPr id="10" name="Picture 9">
            <a:extLst>
              <a:ext uri="{FF2B5EF4-FFF2-40B4-BE49-F238E27FC236}">
                <a16:creationId xmlns:a16="http://schemas.microsoft.com/office/drawing/2014/main" id="{465B3700-7FCC-0938-D4D3-E0D0BD3989AA}"/>
              </a:ext>
            </a:extLst>
          </p:cNvPr>
          <p:cNvPicPr>
            <a:picLocks noChangeAspect="1"/>
          </p:cNvPicPr>
          <p:nvPr/>
        </p:nvPicPr>
        <p:blipFill>
          <a:blip r:embed="rId3"/>
          <a:stretch>
            <a:fillRect/>
          </a:stretch>
        </p:blipFill>
        <p:spPr>
          <a:xfrm>
            <a:off x="2018065" y="1729681"/>
            <a:ext cx="8155870" cy="4587676"/>
          </a:xfrm>
          <a:prstGeom prst="rect">
            <a:avLst/>
          </a:prstGeom>
        </p:spPr>
      </p:pic>
    </p:spTree>
    <p:extLst>
      <p:ext uri="{BB962C8B-B14F-4D97-AF65-F5344CB8AC3E}">
        <p14:creationId xmlns:p14="http://schemas.microsoft.com/office/powerpoint/2010/main" val="240440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What’s inside Apple </a:t>
            </a:r>
            <a:r>
              <a:rPr lang="en-US" b="1" dirty="0" err="1">
                <a:latin typeface="+mn-lt"/>
              </a:rPr>
              <a:t>AirTag</a:t>
            </a:r>
            <a:endParaRPr lang="en-SE" b="1" dirty="0">
              <a:latin typeface="+mn-lt"/>
            </a:endParaRPr>
          </a:p>
        </p:txBody>
      </p:sp>
      <p:pic>
        <p:nvPicPr>
          <p:cNvPr id="3" name="Picture 2" descr="A close-up of a computer part&#10;&#10;Description automatically generated with low confidence">
            <a:extLst>
              <a:ext uri="{FF2B5EF4-FFF2-40B4-BE49-F238E27FC236}">
                <a16:creationId xmlns:a16="http://schemas.microsoft.com/office/drawing/2014/main" id="{7E9AD703-0D22-2A81-3E47-143D19A7ED3E}"/>
              </a:ext>
            </a:extLst>
          </p:cNvPr>
          <p:cNvPicPr>
            <a:picLocks noChangeAspect="1"/>
          </p:cNvPicPr>
          <p:nvPr/>
        </p:nvPicPr>
        <p:blipFill>
          <a:blip r:embed="rId3"/>
          <a:stretch>
            <a:fillRect/>
          </a:stretch>
        </p:blipFill>
        <p:spPr>
          <a:xfrm>
            <a:off x="7100712" y="1690688"/>
            <a:ext cx="4253088" cy="4253088"/>
          </a:xfrm>
          <a:prstGeom prst="rect">
            <a:avLst/>
          </a:prstGeom>
        </p:spPr>
      </p:pic>
      <p:pic>
        <p:nvPicPr>
          <p:cNvPr id="5" name="Picture 4" descr="A picture containing person, hand&#10;&#10;Description automatically generated">
            <a:extLst>
              <a:ext uri="{FF2B5EF4-FFF2-40B4-BE49-F238E27FC236}">
                <a16:creationId xmlns:a16="http://schemas.microsoft.com/office/drawing/2014/main" id="{77CD0A9E-66FA-4E0C-5DD0-EBA72F6D13B5}"/>
              </a:ext>
            </a:extLst>
          </p:cNvPr>
          <p:cNvPicPr>
            <a:picLocks noChangeAspect="1"/>
          </p:cNvPicPr>
          <p:nvPr/>
        </p:nvPicPr>
        <p:blipFill>
          <a:blip r:embed="rId4"/>
          <a:stretch>
            <a:fillRect/>
          </a:stretch>
        </p:blipFill>
        <p:spPr>
          <a:xfrm>
            <a:off x="838200" y="1771448"/>
            <a:ext cx="5588001" cy="4490358"/>
          </a:xfrm>
          <a:prstGeom prst="rect">
            <a:avLst/>
          </a:prstGeom>
        </p:spPr>
      </p:pic>
      <p:sp>
        <p:nvSpPr>
          <p:cNvPr id="7" name="TextBox 6">
            <a:extLst>
              <a:ext uri="{FF2B5EF4-FFF2-40B4-BE49-F238E27FC236}">
                <a16:creationId xmlns:a16="http://schemas.microsoft.com/office/drawing/2014/main" id="{6973203C-ED70-331E-39D2-05BCC6DC35CB}"/>
              </a:ext>
            </a:extLst>
          </p:cNvPr>
          <p:cNvSpPr txBox="1"/>
          <p:nvPr/>
        </p:nvSpPr>
        <p:spPr>
          <a:xfrm>
            <a:off x="2185107" y="6346009"/>
            <a:ext cx="8482188" cy="923330"/>
          </a:xfrm>
          <a:prstGeom prst="rect">
            <a:avLst/>
          </a:prstGeom>
          <a:noFill/>
        </p:spPr>
        <p:txBody>
          <a:bodyPr wrap="square">
            <a:spAutoFit/>
          </a:bodyPr>
          <a:lstStyle/>
          <a:p>
            <a:pPr algn="l"/>
            <a:r>
              <a:rPr lang="en-SG" b="0" i="0" dirty="0">
                <a:solidFill>
                  <a:srgbClr val="242C33"/>
                </a:solidFill>
                <a:effectLst/>
                <a:latin typeface="Lato" panose="020F0502020204030204" pitchFamily="34" charset="0"/>
              </a:rPr>
              <a:t>Nordic Semiconductor </a:t>
            </a:r>
            <a:r>
              <a:rPr lang="en-SG" b="0" i="0" u="none" strike="noStrike" dirty="0">
                <a:solidFill>
                  <a:srgbClr val="1975F1"/>
                </a:solidFill>
                <a:effectLst/>
                <a:latin typeface="Lato" panose="020F0502020204030204" pitchFamily="34" charset="0"/>
                <a:hlinkClick r:id="rId5"/>
              </a:rPr>
              <a:t>nRF52832</a:t>
            </a:r>
            <a:r>
              <a:rPr lang="en-SG" b="0" i="0" dirty="0">
                <a:solidFill>
                  <a:srgbClr val="242C33"/>
                </a:solidFill>
                <a:effectLst/>
                <a:latin typeface="Lato" panose="020F0502020204030204" pitchFamily="34" charset="0"/>
              </a:rPr>
              <a:t> Bluetooth low-energy SoC w/NFC controller</a:t>
            </a:r>
          </a:p>
          <a:p>
            <a:br>
              <a:rPr lang="en-SG" dirty="0"/>
            </a:br>
            <a:endParaRPr lang="en-US" dirty="0"/>
          </a:p>
        </p:txBody>
      </p:sp>
    </p:spTree>
    <p:extLst>
      <p:ext uri="{BB962C8B-B14F-4D97-AF65-F5344CB8AC3E}">
        <p14:creationId xmlns:p14="http://schemas.microsoft.com/office/powerpoint/2010/main" val="3173019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13</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What’s inside Apple </a:t>
            </a:r>
            <a:r>
              <a:rPr lang="en-US" b="1" dirty="0" err="1">
                <a:latin typeface="+mn-lt"/>
              </a:rPr>
              <a:t>AirTag</a:t>
            </a:r>
            <a:endParaRPr lang="en-SE" b="1" dirty="0">
              <a:latin typeface="+mn-lt"/>
            </a:endParaRPr>
          </a:p>
        </p:txBody>
      </p:sp>
      <p:sp>
        <p:nvSpPr>
          <p:cNvPr id="2" name="Content Placeholder 2">
            <a:extLst>
              <a:ext uri="{FF2B5EF4-FFF2-40B4-BE49-F238E27FC236}">
                <a16:creationId xmlns:a16="http://schemas.microsoft.com/office/drawing/2014/main" id="{0EDC7FA6-3A1E-9E10-CCD7-67911E06E33A}"/>
              </a:ext>
            </a:extLst>
          </p:cNvPr>
          <p:cNvSpPr>
            <a:spLocks noGrp="1"/>
          </p:cNvSpPr>
          <p:nvPr>
            <p:ph idx="1"/>
          </p:nvPr>
        </p:nvSpPr>
        <p:spPr>
          <a:xfrm>
            <a:off x="559675" y="1894224"/>
            <a:ext cx="11072649" cy="4692314"/>
          </a:xfrm>
        </p:spPr>
        <p:txBody>
          <a:bodyPr>
            <a:normAutofit/>
          </a:bodyPr>
          <a:lstStyle/>
          <a:p>
            <a:r>
              <a:rPr lang="en-US" dirty="0">
                <a:latin typeface="+mj-lt"/>
              </a:rPr>
              <a:t>Accelerometer: Bosch </a:t>
            </a:r>
            <a:r>
              <a:rPr lang="en-US" dirty="0" err="1">
                <a:latin typeface="+mj-lt"/>
              </a:rPr>
              <a:t>Sensortec</a:t>
            </a:r>
            <a:r>
              <a:rPr lang="en-US" dirty="0">
                <a:latin typeface="+mj-lt"/>
              </a:rPr>
              <a:t> BMA28x 3-axis accelerometer</a:t>
            </a:r>
          </a:p>
          <a:p>
            <a:r>
              <a:rPr lang="en-US" dirty="0">
                <a:latin typeface="+mj-lt"/>
              </a:rPr>
              <a:t>SoC/Microcontroller: Nordic Semiconductor nRF52832 Bluetooth low-energy SoC w/NFC controller</a:t>
            </a:r>
          </a:p>
          <a:p>
            <a:r>
              <a:rPr lang="en-US" dirty="0">
                <a:latin typeface="+mj-lt"/>
              </a:rPr>
              <a:t>Actuator: Speaker </a:t>
            </a:r>
          </a:p>
          <a:p>
            <a:r>
              <a:rPr lang="en-US" dirty="0">
                <a:latin typeface="+mj-lt"/>
              </a:rPr>
              <a:t>And many other </a:t>
            </a:r>
            <a:r>
              <a:rPr lang="en-US" dirty="0" err="1">
                <a:latin typeface="+mj-lt"/>
              </a:rPr>
              <a:t>componets</a:t>
            </a:r>
            <a:r>
              <a:rPr lang="en-US" dirty="0">
                <a:latin typeface="+mj-lt"/>
              </a:rPr>
              <a:t>….</a:t>
            </a:r>
          </a:p>
        </p:txBody>
      </p:sp>
      <p:pic>
        <p:nvPicPr>
          <p:cNvPr id="6" name="Picture 5">
            <a:extLst>
              <a:ext uri="{FF2B5EF4-FFF2-40B4-BE49-F238E27FC236}">
                <a16:creationId xmlns:a16="http://schemas.microsoft.com/office/drawing/2014/main" id="{6481DB2D-EC1C-6059-456D-2C8178A3DB3D}"/>
              </a:ext>
            </a:extLst>
          </p:cNvPr>
          <p:cNvPicPr>
            <a:picLocks noChangeAspect="1"/>
          </p:cNvPicPr>
          <p:nvPr/>
        </p:nvPicPr>
        <p:blipFill>
          <a:blip r:embed="rId3"/>
          <a:stretch>
            <a:fillRect/>
          </a:stretch>
        </p:blipFill>
        <p:spPr>
          <a:xfrm>
            <a:off x="6276975" y="3249789"/>
            <a:ext cx="4639733" cy="2609850"/>
          </a:xfrm>
          <a:prstGeom prst="rect">
            <a:avLst/>
          </a:prstGeom>
        </p:spPr>
      </p:pic>
    </p:spTree>
    <p:extLst>
      <p:ext uri="{BB962C8B-B14F-4D97-AF65-F5344CB8AC3E}">
        <p14:creationId xmlns:p14="http://schemas.microsoft.com/office/powerpoint/2010/main" val="55730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14</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Let’s look at some commonly used IoT devices</a:t>
            </a:r>
            <a:endParaRPr lang="en-SE" b="1" dirty="0">
              <a:latin typeface="+mn-lt"/>
            </a:endParaRPr>
          </a:p>
        </p:txBody>
      </p:sp>
      <p:pic>
        <p:nvPicPr>
          <p:cNvPr id="3" name="Picture 2" descr="A picture containing company name&#10;&#10;Description automatically generated">
            <a:extLst>
              <a:ext uri="{FF2B5EF4-FFF2-40B4-BE49-F238E27FC236}">
                <a16:creationId xmlns:a16="http://schemas.microsoft.com/office/drawing/2014/main" id="{65FCB1E7-4A13-C7F9-3AE1-5B1D9B1B3D37}"/>
              </a:ext>
            </a:extLst>
          </p:cNvPr>
          <p:cNvPicPr>
            <a:picLocks noChangeAspect="1"/>
          </p:cNvPicPr>
          <p:nvPr/>
        </p:nvPicPr>
        <p:blipFill>
          <a:blip r:embed="rId3"/>
          <a:stretch>
            <a:fillRect/>
          </a:stretch>
        </p:blipFill>
        <p:spPr>
          <a:xfrm>
            <a:off x="3843628" y="2260242"/>
            <a:ext cx="5128653" cy="3846490"/>
          </a:xfrm>
          <a:prstGeom prst="rect">
            <a:avLst/>
          </a:prstGeom>
        </p:spPr>
      </p:pic>
    </p:spTree>
    <p:extLst>
      <p:ext uri="{BB962C8B-B14F-4D97-AF65-F5344CB8AC3E}">
        <p14:creationId xmlns:p14="http://schemas.microsoft.com/office/powerpoint/2010/main" val="34172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15</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Let’s look at some commonly used IoT devices</a:t>
            </a:r>
            <a:endParaRPr lang="en-SE" b="1" dirty="0">
              <a:latin typeface="+mn-lt"/>
            </a:endParaRPr>
          </a:p>
        </p:txBody>
      </p:sp>
      <p:sp>
        <p:nvSpPr>
          <p:cNvPr id="2" name="Content Placeholder 2">
            <a:extLst>
              <a:ext uri="{FF2B5EF4-FFF2-40B4-BE49-F238E27FC236}">
                <a16:creationId xmlns:a16="http://schemas.microsoft.com/office/drawing/2014/main" id="{010AA6C3-2F7C-0D51-59D1-39B235F32C10}"/>
              </a:ext>
            </a:extLst>
          </p:cNvPr>
          <p:cNvSpPr>
            <a:spLocks noGrp="1"/>
          </p:cNvSpPr>
          <p:nvPr>
            <p:ph idx="1"/>
          </p:nvPr>
        </p:nvSpPr>
        <p:spPr>
          <a:xfrm>
            <a:off x="838200" y="1690688"/>
            <a:ext cx="11072649" cy="4692314"/>
          </a:xfrm>
        </p:spPr>
        <p:txBody>
          <a:bodyPr>
            <a:normAutofit/>
          </a:bodyPr>
          <a:lstStyle/>
          <a:p>
            <a:r>
              <a:rPr lang="en-US" dirty="0">
                <a:latin typeface="+mj-lt"/>
              </a:rPr>
              <a:t>MediaTek MT3333 GPS SoC</a:t>
            </a:r>
          </a:p>
          <a:p>
            <a:r>
              <a:rPr lang="en-US" dirty="0">
                <a:latin typeface="+mj-lt"/>
              </a:rPr>
              <a:t>Bosch </a:t>
            </a:r>
            <a:r>
              <a:rPr lang="en-US" dirty="0" err="1">
                <a:latin typeface="+mj-lt"/>
              </a:rPr>
              <a:t>Sensortec</a:t>
            </a:r>
            <a:r>
              <a:rPr lang="en-US" dirty="0">
                <a:latin typeface="+mj-lt"/>
              </a:rPr>
              <a:t> BHI160 Accelerometer/Gyroscope w/ Sensor Hub</a:t>
            </a:r>
          </a:p>
          <a:p>
            <a:r>
              <a:rPr lang="en-US" dirty="0">
                <a:latin typeface="+mj-lt"/>
              </a:rPr>
              <a:t>STMicroelectronics LIS2DW12 MEMS 3-Axis Accelerometer</a:t>
            </a:r>
          </a:p>
          <a:p>
            <a:r>
              <a:rPr lang="en-US" dirty="0">
                <a:latin typeface="+mj-lt"/>
              </a:rPr>
              <a:t>Fitbit FBT18SW ARM application processor</a:t>
            </a:r>
          </a:p>
        </p:txBody>
      </p:sp>
      <p:pic>
        <p:nvPicPr>
          <p:cNvPr id="3" name="Picture 2" descr="A picture containing text, electronics, circuit&#10;&#10;Description automatically generated">
            <a:extLst>
              <a:ext uri="{FF2B5EF4-FFF2-40B4-BE49-F238E27FC236}">
                <a16:creationId xmlns:a16="http://schemas.microsoft.com/office/drawing/2014/main" id="{67044B03-40BD-BBFB-8F7E-570CCDF876AE}"/>
              </a:ext>
            </a:extLst>
          </p:cNvPr>
          <p:cNvPicPr>
            <a:picLocks noChangeAspect="1"/>
          </p:cNvPicPr>
          <p:nvPr/>
        </p:nvPicPr>
        <p:blipFill>
          <a:blip r:embed="rId3"/>
          <a:stretch>
            <a:fillRect/>
          </a:stretch>
        </p:blipFill>
        <p:spPr>
          <a:xfrm>
            <a:off x="2344275" y="3918598"/>
            <a:ext cx="3329904" cy="2497428"/>
          </a:xfrm>
          <a:prstGeom prst="rect">
            <a:avLst/>
          </a:prstGeom>
        </p:spPr>
      </p:pic>
      <p:pic>
        <p:nvPicPr>
          <p:cNvPr id="5" name="Picture 4" descr="A close-up of a circuit board&#10;&#10;Description automatically generated with medium confidence">
            <a:extLst>
              <a:ext uri="{FF2B5EF4-FFF2-40B4-BE49-F238E27FC236}">
                <a16:creationId xmlns:a16="http://schemas.microsoft.com/office/drawing/2014/main" id="{BC5B9665-4ECF-9BC9-78A6-B90B19B4FFBD}"/>
              </a:ext>
            </a:extLst>
          </p:cNvPr>
          <p:cNvPicPr>
            <a:picLocks noChangeAspect="1"/>
          </p:cNvPicPr>
          <p:nvPr/>
        </p:nvPicPr>
        <p:blipFill>
          <a:blip r:embed="rId4"/>
          <a:stretch>
            <a:fillRect/>
          </a:stretch>
        </p:blipFill>
        <p:spPr>
          <a:xfrm>
            <a:off x="5780467" y="3918598"/>
            <a:ext cx="3161645" cy="2371233"/>
          </a:xfrm>
          <a:prstGeom prst="rect">
            <a:avLst/>
          </a:prstGeom>
        </p:spPr>
      </p:pic>
    </p:spTree>
    <p:extLst>
      <p:ext uri="{BB962C8B-B14F-4D97-AF65-F5344CB8AC3E}">
        <p14:creationId xmlns:p14="http://schemas.microsoft.com/office/powerpoint/2010/main" val="1224966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Let’s look at some commonly used IoT devices</a:t>
            </a:r>
            <a:endParaRPr lang="en-SE" b="1" dirty="0">
              <a:latin typeface="+mn-lt"/>
            </a:endParaRPr>
          </a:p>
        </p:txBody>
      </p:sp>
      <p:pic>
        <p:nvPicPr>
          <p:cNvPr id="4" name="Picture 3" descr="A picture containing text, electronics&#10;&#10;Description automatically generated">
            <a:extLst>
              <a:ext uri="{FF2B5EF4-FFF2-40B4-BE49-F238E27FC236}">
                <a16:creationId xmlns:a16="http://schemas.microsoft.com/office/drawing/2014/main" id="{44CE5947-E470-D21F-DC85-28ACE6EF254A}"/>
              </a:ext>
            </a:extLst>
          </p:cNvPr>
          <p:cNvPicPr>
            <a:picLocks noChangeAspect="1"/>
          </p:cNvPicPr>
          <p:nvPr/>
        </p:nvPicPr>
        <p:blipFill>
          <a:blip r:embed="rId3"/>
          <a:stretch>
            <a:fillRect/>
          </a:stretch>
        </p:blipFill>
        <p:spPr>
          <a:xfrm>
            <a:off x="3610690" y="2100865"/>
            <a:ext cx="5332569" cy="3999427"/>
          </a:xfrm>
          <a:prstGeom prst="rect">
            <a:avLst/>
          </a:prstGeom>
        </p:spPr>
      </p:pic>
    </p:spTree>
    <p:extLst>
      <p:ext uri="{BB962C8B-B14F-4D97-AF65-F5344CB8AC3E}">
        <p14:creationId xmlns:p14="http://schemas.microsoft.com/office/powerpoint/2010/main" val="225935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a:latin typeface="+mn-lt"/>
              </a:rPr>
              <a:t>Let’s look at some commonly used IoT devices</a:t>
            </a:r>
            <a:endParaRPr lang="en-SE" b="1" dirty="0">
              <a:latin typeface="+mn-lt"/>
            </a:endParaRPr>
          </a:p>
        </p:txBody>
      </p:sp>
      <p:pic>
        <p:nvPicPr>
          <p:cNvPr id="6" name="Content Placeholder 5" descr="The back of a computer&#10;&#10;Description automatically generated with low confidence">
            <a:extLst>
              <a:ext uri="{FF2B5EF4-FFF2-40B4-BE49-F238E27FC236}">
                <a16:creationId xmlns:a16="http://schemas.microsoft.com/office/drawing/2014/main" id="{A23B9513-0FAA-EDA9-64E3-DBDBD8DF36BA}"/>
              </a:ext>
            </a:extLst>
          </p:cNvPr>
          <p:cNvPicPr>
            <a:picLocks noGrp="1" noChangeAspect="1"/>
          </p:cNvPicPr>
          <p:nvPr>
            <p:ph idx="1"/>
          </p:nvPr>
        </p:nvPicPr>
        <p:blipFill>
          <a:blip r:embed="rId3"/>
          <a:stretch>
            <a:fillRect/>
          </a:stretch>
        </p:blipFill>
        <p:spPr>
          <a:xfrm>
            <a:off x="1995013" y="4190217"/>
            <a:ext cx="3557044" cy="2667783"/>
          </a:xfrm>
        </p:spPr>
      </p:pic>
      <p:pic>
        <p:nvPicPr>
          <p:cNvPr id="10" name="Picture 9" descr="A close-up of a camera&#10;&#10;Description automatically generated">
            <a:extLst>
              <a:ext uri="{FF2B5EF4-FFF2-40B4-BE49-F238E27FC236}">
                <a16:creationId xmlns:a16="http://schemas.microsoft.com/office/drawing/2014/main" id="{562830F3-8D6E-C096-3ED1-1E7788019163}"/>
              </a:ext>
            </a:extLst>
          </p:cNvPr>
          <p:cNvPicPr>
            <a:picLocks noChangeAspect="1"/>
          </p:cNvPicPr>
          <p:nvPr/>
        </p:nvPicPr>
        <p:blipFill>
          <a:blip r:embed="rId4"/>
          <a:stretch>
            <a:fillRect/>
          </a:stretch>
        </p:blipFill>
        <p:spPr>
          <a:xfrm>
            <a:off x="6639945" y="4505995"/>
            <a:ext cx="3197235" cy="2394174"/>
          </a:xfrm>
          <a:prstGeom prst="rect">
            <a:avLst/>
          </a:prstGeom>
        </p:spPr>
      </p:pic>
      <p:sp>
        <p:nvSpPr>
          <p:cNvPr id="11" name="Content Placeholder 2">
            <a:extLst>
              <a:ext uri="{FF2B5EF4-FFF2-40B4-BE49-F238E27FC236}">
                <a16:creationId xmlns:a16="http://schemas.microsoft.com/office/drawing/2014/main" id="{33698317-9DC6-F106-D891-DC828EDD9CC0}"/>
              </a:ext>
            </a:extLst>
          </p:cNvPr>
          <p:cNvSpPr txBox="1">
            <a:spLocks/>
          </p:cNvSpPr>
          <p:nvPr/>
        </p:nvSpPr>
        <p:spPr>
          <a:xfrm>
            <a:off x="838200" y="1690688"/>
            <a:ext cx="11072649" cy="4692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Actuator, very important: 85 dB horn for alarm</a:t>
            </a:r>
          </a:p>
          <a:p>
            <a:r>
              <a:rPr lang="en-US" dirty="0">
                <a:latin typeface="+mj-lt"/>
              </a:rPr>
              <a:t>Freescale SCK60DN512VLL10 custom </a:t>
            </a:r>
            <a:r>
              <a:rPr lang="en-US" dirty="0" err="1">
                <a:latin typeface="+mj-lt"/>
              </a:rPr>
              <a:t>Kinetis</a:t>
            </a:r>
            <a:r>
              <a:rPr lang="en-US" dirty="0">
                <a:latin typeface="+mj-lt"/>
              </a:rPr>
              <a:t> K60 low-power 100 MHz MCU (Cortex based)</a:t>
            </a:r>
          </a:p>
          <a:p>
            <a:r>
              <a:rPr lang="en-US" dirty="0">
                <a:latin typeface="+mj-lt"/>
              </a:rPr>
              <a:t>Silicon Labs EM357 Ember Zigbee SoC</a:t>
            </a:r>
          </a:p>
          <a:p>
            <a:r>
              <a:rPr lang="en-US" dirty="0">
                <a:latin typeface="+mj-lt"/>
              </a:rPr>
              <a:t>Murata Type ZX 2.4 GHz Wi-Fi 802.11b/g/n module (with Broadcom BCM43362 chipset)</a:t>
            </a:r>
          </a:p>
        </p:txBody>
      </p:sp>
    </p:spTree>
    <p:extLst>
      <p:ext uri="{BB962C8B-B14F-4D97-AF65-F5344CB8AC3E}">
        <p14:creationId xmlns:p14="http://schemas.microsoft.com/office/powerpoint/2010/main" val="50490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18</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838200" y="365125"/>
            <a:ext cx="10877550" cy="1325563"/>
          </a:xfrm>
        </p:spPr>
        <p:txBody>
          <a:bodyPr>
            <a:normAutofit/>
          </a:bodyPr>
          <a:lstStyle/>
          <a:p>
            <a:r>
              <a:rPr lang="en-US" b="1" dirty="0" err="1">
                <a:latin typeface="+mn-lt"/>
              </a:rPr>
              <a:t>TraceTogether</a:t>
            </a:r>
            <a:r>
              <a:rPr lang="en-US" b="1" dirty="0">
                <a:latin typeface="+mn-lt"/>
              </a:rPr>
              <a:t> Token</a:t>
            </a:r>
            <a:endParaRPr lang="en-SE" b="1" dirty="0">
              <a:latin typeface="+mn-lt"/>
            </a:endParaRPr>
          </a:p>
        </p:txBody>
      </p:sp>
      <p:pic>
        <p:nvPicPr>
          <p:cNvPr id="3" name="Picture 2">
            <a:extLst>
              <a:ext uri="{FF2B5EF4-FFF2-40B4-BE49-F238E27FC236}">
                <a16:creationId xmlns:a16="http://schemas.microsoft.com/office/drawing/2014/main" id="{F46C99E7-70F2-6ECD-9F86-5D6AA46C1D68}"/>
              </a:ext>
            </a:extLst>
          </p:cNvPr>
          <p:cNvPicPr>
            <a:picLocks noChangeAspect="1"/>
          </p:cNvPicPr>
          <p:nvPr/>
        </p:nvPicPr>
        <p:blipFill>
          <a:blip r:embed="rId3"/>
          <a:stretch>
            <a:fillRect/>
          </a:stretch>
        </p:blipFill>
        <p:spPr>
          <a:xfrm>
            <a:off x="3982264" y="1439863"/>
            <a:ext cx="4589421" cy="5167312"/>
          </a:xfrm>
          <a:prstGeom prst="rect">
            <a:avLst/>
          </a:prstGeom>
        </p:spPr>
      </p:pic>
    </p:spTree>
    <p:extLst>
      <p:ext uri="{BB962C8B-B14F-4D97-AF65-F5344CB8AC3E}">
        <p14:creationId xmlns:p14="http://schemas.microsoft.com/office/powerpoint/2010/main" val="1394001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4628" cy="1325563"/>
          </a:xfrm>
        </p:spPr>
        <p:txBody>
          <a:bodyPr>
            <a:noAutofit/>
          </a:bodyPr>
          <a:lstStyle/>
          <a:p>
            <a:r>
              <a:rPr lang="en-US" b="1" dirty="0">
                <a:latin typeface="+mn-lt"/>
              </a:rPr>
              <a:t>Four components of internet of things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20612"/>
            <a:ext cx="1718734" cy="707886"/>
          </a:xfrm>
          <a:prstGeom prst="rect">
            <a:avLst/>
          </a:prstGeom>
          <a:noFill/>
        </p:spPr>
        <p:txBody>
          <a:bodyPr wrap="square">
            <a:spAutoFit/>
          </a:bodyPr>
          <a:lstStyle/>
          <a:p>
            <a:pPr algn="ctr"/>
            <a:r>
              <a:rPr lang="en-US" sz="2000" b="1" dirty="0">
                <a:solidFill>
                  <a:srgbClr val="FF0000"/>
                </a:solidFill>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731923"/>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99489" y="3885811"/>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41223" y="5648464"/>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489" y="2579040"/>
            <a:ext cx="10690577" cy="1699919"/>
          </a:xfrm>
        </p:spPr>
        <p:txBody>
          <a:bodyPr>
            <a:noAutofit/>
          </a:bodyPr>
          <a:lstStyle/>
          <a:p>
            <a:pPr marL="0" indent="0" algn="ctr">
              <a:buNone/>
            </a:pPr>
            <a:r>
              <a:rPr lang="en-US" sz="5400" dirty="0">
                <a:latin typeface="+mj-lt"/>
              </a:rPr>
              <a:t>Lecture 6</a:t>
            </a:r>
          </a:p>
          <a:p>
            <a:pPr marL="0" indent="0" algn="ctr">
              <a:buNone/>
            </a:pPr>
            <a:r>
              <a:rPr lang="en-US" sz="5400" dirty="0">
                <a:latin typeface="+mj-lt"/>
              </a:rPr>
              <a:t>Processing, IoT Platforms</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20</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b="1" dirty="0">
                <a:latin typeface="+mn-lt"/>
              </a:rPr>
              <a:t>What is at the heart of computers and IoT?</a:t>
            </a:r>
            <a:endParaRPr lang="en-SE" b="1"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4"/>
            <a:ext cx="11072649" cy="4692314"/>
          </a:xfrm>
        </p:spPr>
        <p:txBody>
          <a:bodyPr>
            <a:normAutofit/>
          </a:bodyPr>
          <a:lstStyle/>
          <a:p>
            <a:r>
              <a:rPr lang="en-US" dirty="0">
                <a:latin typeface="+mj-lt"/>
              </a:rPr>
              <a:t>Microprocessor</a:t>
            </a:r>
          </a:p>
          <a:p>
            <a:pPr lvl="1"/>
            <a:r>
              <a:rPr lang="en-US" dirty="0">
                <a:latin typeface="+mj-lt"/>
              </a:rPr>
              <a:t>Usually, they don’t have peripherals or memory</a:t>
            </a:r>
          </a:p>
          <a:p>
            <a:pPr lvl="1"/>
            <a:r>
              <a:rPr lang="en-US" dirty="0" err="1">
                <a:latin typeface="+mj-lt"/>
              </a:rPr>
              <a:t>CPU+Pins</a:t>
            </a:r>
            <a:r>
              <a:rPr lang="en-US" dirty="0">
                <a:latin typeface="+mj-lt"/>
              </a:rPr>
              <a:t> (No memory, peripherals)</a:t>
            </a:r>
          </a:p>
          <a:p>
            <a:pPr lvl="1"/>
            <a:r>
              <a:rPr lang="en-US" dirty="0">
                <a:latin typeface="+mj-lt"/>
              </a:rPr>
              <a:t>Your computer has a microprocessor</a:t>
            </a:r>
          </a:p>
          <a:p>
            <a:pPr marL="457200" lvl="1" indent="0">
              <a:buNone/>
            </a:pPr>
            <a:endParaRPr lang="en-US" dirty="0">
              <a:latin typeface="+mj-lt"/>
            </a:endParaRPr>
          </a:p>
          <a:p>
            <a:r>
              <a:rPr lang="en-US" dirty="0">
                <a:latin typeface="+mj-lt"/>
              </a:rPr>
              <a:t>Microcontrollers</a:t>
            </a:r>
          </a:p>
          <a:p>
            <a:pPr lvl="1"/>
            <a:r>
              <a:rPr lang="en-US" dirty="0">
                <a:latin typeface="+mj-lt"/>
              </a:rPr>
              <a:t>We deal with them mostly in embedded and IoT devices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6" name="Picture 5" descr="A picture containing electronics, circuit&#10;&#10;Description automatically generated">
            <a:extLst>
              <a:ext uri="{FF2B5EF4-FFF2-40B4-BE49-F238E27FC236}">
                <a16:creationId xmlns:a16="http://schemas.microsoft.com/office/drawing/2014/main" id="{8707DBBC-FA2A-AFBC-85AC-68021CB1034D}"/>
              </a:ext>
            </a:extLst>
          </p:cNvPr>
          <p:cNvPicPr>
            <a:picLocks noChangeAspect="1"/>
          </p:cNvPicPr>
          <p:nvPr/>
        </p:nvPicPr>
        <p:blipFill>
          <a:blip r:embed="rId3"/>
          <a:stretch>
            <a:fillRect/>
          </a:stretch>
        </p:blipFill>
        <p:spPr>
          <a:xfrm>
            <a:off x="7840980" y="1937950"/>
            <a:ext cx="3623310" cy="2038112"/>
          </a:xfrm>
          <a:prstGeom prst="rect">
            <a:avLst/>
          </a:prstGeom>
        </p:spPr>
      </p:pic>
    </p:spTree>
    <p:extLst>
      <p:ext uri="{BB962C8B-B14F-4D97-AF65-F5344CB8AC3E}">
        <p14:creationId xmlns:p14="http://schemas.microsoft.com/office/powerpoint/2010/main" val="377002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b="1" dirty="0">
                <a:latin typeface="+mn-lt"/>
              </a:rPr>
              <a:t>What is at the heart of computers and IoT?</a:t>
            </a:r>
            <a:endParaRPr lang="en-SE" b="1"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4"/>
            <a:ext cx="11072649" cy="4692314"/>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Example: Radios or ML Accelerators</a:t>
            </a:r>
          </a:p>
          <a:p>
            <a:pPr lvl="1"/>
            <a:r>
              <a:rPr lang="en-US" dirty="0">
                <a:latin typeface="+mj-lt"/>
              </a:rPr>
              <a:t>Essentially multiple chips combined</a:t>
            </a:r>
          </a:p>
          <a:p>
            <a:pPr marL="0" indent="0">
              <a:buNone/>
            </a:pPr>
            <a:endParaRPr lang="en-US" dirty="0">
              <a:latin typeface="+mj-lt"/>
            </a:endParaRPr>
          </a:p>
          <a:p>
            <a:r>
              <a:rPr lang="en-US" dirty="0">
                <a:latin typeface="+mj-lt"/>
              </a:rPr>
              <a:t>Dedicated accelerator chips</a:t>
            </a:r>
          </a:p>
          <a:p>
            <a:pPr lvl="1"/>
            <a:r>
              <a:rPr lang="en-US" dirty="0">
                <a:latin typeface="+mj-lt"/>
              </a:rPr>
              <a:t>Designed for a very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E61FA015-014E-87EA-FB8E-1DD3F3CD0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094" y="4055165"/>
            <a:ext cx="2336230" cy="1592884"/>
          </a:xfrm>
          <a:prstGeom prst="rect">
            <a:avLst/>
          </a:prstGeom>
        </p:spPr>
      </p:pic>
    </p:spTree>
    <p:extLst>
      <p:ext uri="{BB962C8B-B14F-4D97-AF65-F5344CB8AC3E}">
        <p14:creationId xmlns:p14="http://schemas.microsoft.com/office/powerpoint/2010/main" val="387754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Microcontroller outside IoT</a:t>
            </a:r>
          </a:p>
        </p:txBody>
      </p:sp>
      <p:pic>
        <p:nvPicPr>
          <p:cNvPr id="7" name="Picture 6"/>
          <p:cNvPicPr>
            <a:picLocks noChangeAspect="1"/>
          </p:cNvPicPr>
          <p:nvPr/>
        </p:nvPicPr>
        <p:blipFill>
          <a:blip r:embed="rId2"/>
          <a:stretch>
            <a:fillRect/>
          </a:stretch>
        </p:blipFill>
        <p:spPr>
          <a:xfrm>
            <a:off x="2610153" y="1690688"/>
            <a:ext cx="6971693" cy="4731464"/>
          </a:xfrm>
          <a:prstGeom prst="rect">
            <a:avLst/>
          </a:prstGeom>
        </p:spPr>
      </p:pic>
    </p:spTree>
    <p:extLst>
      <p:ext uri="{BB962C8B-B14F-4D97-AF65-F5344CB8AC3E}">
        <p14:creationId xmlns:p14="http://schemas.microsoft.com/office/powerpoint/2010/main" val="43849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What is a microcontroller?</a:t>
            </a:r>
          </a:p>
        </p:txBody>
      </p:sp>
      <p:sp>
        <p:nvSpPr>
          <p:cNvPr id="3" name="Content Placeholder 2"/>
          <p:cNvSpPr>
            <a:spLocks noGrp="1"/>
          </p:cNvSpPr>
          <p:nvPr>
            <p:ph idx="1"/>
          </p:nvPr>
        </p:nvSpPr>
        <p:spPr>
          <a:xfrm>
            <a:off x="838200" y="1600201"/>
            <a:ext cx="11217812" cy="5091545"/>
          </a:xfrm>
        </p:spPr>
        <p:txBody>
          <a:bodyPr>
            <a:normAutofit/>
          </a:bodyPr>
          <a:lstStyle/>
          <a:p>
            <a:pPr algn="just"/>
            <a:r>
              <a:rPr lang="en-US" dirty="0">
                <a:latin typeface="+mj-lt"/>
              </a:rPr>
              <a:t>A microcontroller (MCU) is a small computer on a single integrated circuit consisting of a relatively simple central processing unit (CPU) combined with peripheral devices such as memories, I/O devices. </a:t>
            </a:r>
          </a:p>
          <a:p>
            <a:pPr marL="457200" lvl="1" indent="0">
              <a:buNone/>
            </a:pPr>
            <a:endParaRPr lang="en-US" dirty="0"/>
          </a:p>
        </p:txBody>
      </p:sp>
    </p:spTree>
    <p:extLst>
      <p:ext uri="{BB962C8B-B14F-4D97-AF65-F5344CB8AC3E}">
        <p14:creationId xmlns:p14="http://schemas.microsoft.com/office/powerpoint/2010/main" val="796293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Microcontroller VS Microprocessor</a:t>
            </a:r>
          </a:p>
        </p:txBody>
      </p:sp>
      <p:pic>
        <p:nvPicPr>
          <p:cNvPr id="7" name="Content Placeholder 6"/>
          <p:cNvPicPr>
            <a:picLocks noGrp="1" noChangeAspect="1"/>
          </p:cNvPicPr>
          <p:nvPr>
            <p:ph idx="1"/>
          </p:nvPr>
        </p:nvPicPr>
        <p:blipFill>
          <a:blip r:embed="rId2"/>
          <a:srcRect l="-19292" r="-19292"/>
          <a:stretch>
            <a:fillRect/>
          </a:stretch>
        </p:blipFill>
        <p:spPr/>
      </p:pic>
    </p:spTree>
    <p:extLst>
      <p:ext uri="{BB962C8B-B14F-4D97-AF65-F5344CB8AC3E}">
        <p14:creationId xmlns:p14="http://schemas.microsoft.com/office/powerpoint/2010/main" val="3309525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25</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b="1" dirty="0">
                <a:latin typeface="+mn-lt"/>
              </a:rPr>
              <a:t>Block diagram of a microcontroller</a:t>
            </a:r>
            <a:endParaRPr lang="en-SE" b="1" dirty="0">
              <a:latin typeface="+mn-lt"/>
            </a:endParaRPr>
          </a:p>
        </p:txBody>
      </p:sp>
      <p:sp>
        <p:nvSpPr>
          <p:cNvPr id="5" name="Rectangle 4">
            <a:extLst>
              <a:ext uri="{FF2B5EF4-FFF2-40B4-BE49-F238E27FC236}">
                <a16:creationId xmlns:a16="http://schemas.microsoft.com/office/drawing/2014/main" id="{276CBCD8-2707-8D7A-83D6-B63E86769FBA}"/>
              </a:ext>
            </a:extLst>
          </p:cNvPr>
          <p:cNvSpPr/>
          <p:nvPr/>
        </p:nvSpPr>
        <p:spPr>
          <a:xfrm>
            <a:off x="2031581" y="1801019"/>
            <a:ext cx="7239000" cy="444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t>Microcontroller</a:t>
            </a:r>
          </a:p>
        </p:txBody>
      </p:sp>
      <p:sp>
        <p:nvSpPr>
          <p:cNvPr id="6" name="Rectangle: Rounded Corners 5">
            <a:extLst>
              <a:ext uri="{FF2B5EF4-FFF2-40B4-BE49-F238E27FC236}">
                <a16:creationId xmlns:a16="http://schemas.microsoft.com/office/drawing/2014/main" id="{1FD511FE-8E21-C8F4-0F1B-71E725C2B4AE}"/>
              </a:ext>
            </a:extLst>
          </p:cNvPr>
          <p:cNvSpPr/>
          <p:nvPr/>
        </p:nvSpPr>
        <p:spPr>
          <a:xfrm>
            <a:off x="2386178" y="2689015"/>
            <a:ext cx="3126206" cy="147420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p>
        </p:txBody>
      </p:sp>
      <p:sp>
        <p:nvSpPr>
          <p:cNvPr id="7" name="Rectangle: Rounded Corners 6">
            <a:extLst>
              <a:ext uri="{FF2B5EF4-FFF2-40B4-BE49-F238E27FC236}">
                <a16:creationId xmlns:a16="http://schemas.microsoft.com/office/drawing/2014/main" id="{09D6A7CA-710C-24E0-1C3E-E2BD7A970BD0}"/>
              </a:ext>
            </a:extLst>
          </p:cNvPr>
          <p:cNvSpPr/>
          <p:nvPr/>
        </p:nvSpPr>
        <p:spPr>
          <a:xfrm>
            <a:off x="2358772" y="5230023"/>
            <a:ext cx="3126206" cy="8128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Memory</a:t>
            </a:r>
          </a:p>
        </p:txBody>
      </p:sp>
      <p:sp>
        <p:nvSpPr>
          <p:cNvPr id="10" name="Rectangle: Rounded Corners 7">
            <a:extLst>
              <a:ext uri="{FF2B5EF4-FFF2-40B4-BE49-F238E27FC236}">
                <a16:creationId xmlns:a16="http://schemas.microsoft.com/office/drawing/2014/main" id="{0BC23201-676D-F42E-54C9-1333556EE437}"/>
              </a:ext>
            </a:extLst>
          </p:cNvPr>
          <p:cNvSpPr/>
          <p:nvPr/>
        </p:nvSpPr>
        <p:spPr>
          <a:xfrm rot="16200000">
            <a:off x="5594934" y="3147218"/>
            <a:ext cx="3126206" cy="8128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Peripherals</a:t>
            </a:r>
          </a:p>
        </p:txBody>
      </p:sp>
      <p:sp>
        <p:nvSpPr>
          <p:cNvPr id="11" name="Rectangle: Rounded Corners 8">
            <a:extLst>
              <a:ext uri="{FF2B5EF4-FFF2-40B4-BE49-F238E27FC236}">
                <a16:creationId xmlns:a16="http://schemas.microsoft.com/office/drawing/2014/main" id="{3F2E28DC-165A-44D7-D679-8546D9DDDDC1}"/>
              </a:ext>
            </a:extLst>
          </p:cNvPr>
          <p:cNvSpPr/>
          <p:nvPr/>
        </p:nvSpPr>
        <p:spPr>
          <a:xfrm rot="16200000">
            <a:off x="7655675" y="3147218"/>
            <a:ext cx="3126206" cy="8128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Pins</a:t>
            </a:r>
          </a:p>
        </p:txBody>
      </p:sp>
      <p:sp>
        <p:nvSpPr>
          <p:cNvPr id="12" name="Arrow: Left-Right 9">
            <a:extLst>
              <a:ext uri="{FF2B5EF4-FFF2-40B4-BE49-F238E27FC236}">
                <a16:creationId xmlns:a16="http://schemas.microsoft.com/office/drawing/2014/main" id="{741D7831-60C3-701B-103F-C41E37521C3C}"/>
              </a:ext>
            </a:extLst>
          </p:cNvPr>
          <p:cNvSpPr/>
          <p:nvPr/>
        </p:nvSpPr>
        <p:spPr>
          <a:xfrm>
            <a:off x="5547475" y="3083216"/>
            <a:ext cx="1188453" cy="68580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0">
            <a:extLst>
              <a:ext uri="{FF2B5EF4-FFF2-40B4-BE49-F238E27FC236}">
                <a16:creationId xmlns:a16="http://schemas.microsoft.com/office/drawing/2014/main" id="{F7AC4E91-DB02-38C5-6FD9-FFBC4784F75B}"/>
              </a:ext>
            </a:extLst>
          </p:cNvPr>
          <p:cNvSpPr/>
          <p:nvPr/>
        </p:nvSpPr>
        <p:spPr>
          <a:xfrm>
            <a:off x="7580146" y="3083216"/>
            <a:ext cx="1239253" cy="68580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726F1697-3CEF-4778-D384-0668F52080F8}"/>
              </a:ext>
            </a:extLst>
          </p:cNvPr>
          <p:cNvSpPr/>
          <p:nvPr/>
        </p:nvSpPr>
        <p:spPr>
          <a:xfrm rot="5400000">
            <a:off x="3415879" y="4353721"/>
            <a:ext cx="1066803" cy="68580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866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Die shot of a microcontroller</a:t>
            </a:r>
          </a:p>
        </p:txBody>
      </p:sp>
      <p:pic>
        <p:nvPicPr>
          <p:cNvPr id="3" name="Picture 2"/>
          <p:cNvPicPr>
            <a:picLocks noChangeAspect="1"/>
          </p:cNvPicPr>
          <p:nvPr/>
        </p:nvPicPr>
        <p:blipFill>
          <a:blip r:embed="rId2"/>
          <a:stretch>
            <a:fillRect/>
          </a:stretch>
        </p:blipFill>
        <p:spPr>
          <a:xfrm>
            <a:off x="3917373" y="1565563"/>
            <a:ext cx="4648200" cy="4724400"/>
          </a:xfrm>
          <a:prstGeom prst="rect">
            <a:avLst/>
          </a:prstGeom>
        </p:spPr>
      </p:pic>
    </p:spTree>
    <p:extLst>
      <p:ext uri="{BB962C8B-B14F-4D97-AF65-F5344CB8AC3E}">
        <p14:creationId xmlns:p14="http://schemas.microsoft.com/office/powerpoint/2010/main" val="3376361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Older microcontrollers (90s-00s)</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p:txBody>
          <a:bodyPr>
            <a:normAutofit/>
          </a:bodyPr>
          <a:lstStyle/>
          <a:p>
            <a:r>
              <a:rPr lang="en-US" dirty="0">
                <a:latin typeface="+mj-lt"/>
              </a:rPr>
              <a:t>Cheap , small computer systems</a:t>
            </a:r>
          </a:p>
          <a:p>
            <a:r>
              <a:rPr lang="en-US" dirty="0">
                <a:latin typeface="+mj-lt"/>
              </a:rPr>
              <a:t>PIC</a:t>
            </a:r>
          </a:p>
          <a:p>
            <a:pPr lvl="1"/>
            <a:r>
              <a:rPr lang="en-US" dirty="0">
                <a:latin typeface="+mj-lt"/>
              </a:rPr>
              <a:t>8, 16, and 24-bit MIPs architecture</a:t>
            </a:r>
          </a:p>
          <a:p>
            <a:pPr lvl="1"/>
            <a:r>
              <a:rPr lang="en-US" dirty="0">
                <a:latin typeface="+mj-lt"/>
              </a:rPr>
              <a:t>PICAXE available with Basic interpreter</a:t>
            </a:r>
          </a:p>
          <a:p>
            <a:r>
              <a:rPr lang="en-US" dirty="0">
                <a:latin typeface="+mj-lt"/>
              </a:rPr>
              <a:t>AVR</a:t>
            </a:r>
          </a:p>
          <a:p>
            <a:pPr lvl="1"/>
            <a:r>
              <a:rPr lang="en-US" dirty="0">
                <a:latin typeface="+mj-lt"/>
              </a:rPr>
              <a:t>8-bit custom architecture (AVR architecture)</a:t>
            </a:r>
          </a:p>
          <a:p>
            <a:pPr lvl="1"/>
            <a:r>
              <a:rPr lang="en-US" dirty="0">
                <a:latin typeface="+mj-lt"/>
              </a:rPr>
              <a:t>Used in Arduinos</a:t>
            </a:r>
          </a:p>
          <a:p>
            <a:pPr lvl="1"/>
            <a:r>
              <a:rPr lang="en-US" dirty="0">
                <a:latin typeface="+mj-lt"/>
              </a:rPr>
              <a:t>AT Tiny 4: $0.30 per unit</a:t>
            </a:r>
          </a:p>
          <a:p>
            <a:pPr lvl="2"/>
            <a:r>
              <a:rPr lang="en-US" dirty="0">
                <a:latin typeface="+mj-lt"/>
              </a:rPr>
              <a:t>4 I/O pins, 32 Bytes RAM, 512 Bytes ROM</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14648A36-AFD6-4802-A5D7-4C76C9FAEE33}"/>
              </a:ext>
            </a:extLst>
          </p:cNvPr>
          <p:cNvPicPr>
            <a:picLocks noChangeAspect="1"/>
          </p:cNvPicPr>
          <p:nvPr/>
        </p:nvPicPr>
        <p:blipFill>
          <a:blip r:embed="rId2"/>
          <a:stretch>
            <a:fillRect/>
          </a:stretch>
        </p:blipFill>
        <p:spPr>
          <a:xfrm>
            <a:off x="7303913" y="1825625"/>
            <a:ext cx="4399844" cy="3677647"/>
          </a:xfrm>
          <a:prstGeom prst="rect">
            <a:avLst/>
          </a:prstGeom>
        </p:spPr>
      </p:pic>
    </p:spTree>
    <p:extLst>
      <p:ext uri="{BB962C8B-B14F-4D97-AF65-F5344CB8AC3E}">
        <p14:creationId xmlns:p14="http://schemas.microsoft.com/office/powerpoint/2010/main" val="1863483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More capable microcontrollers (00s-10s)</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p:txBody>
          <a:bodyPr>
            <a:normAutofit lnSpcReduction="10000"/>
          </a:bodyPr>
          <a:lstStyle/>
          <a:p>
            <a:r>
              <a:rPr lang="en-US" dirty="0">
                <a:latin typeface="+mj-lt"/>
              </a:rPr>
              <a:t>Diversify into extreme low power and more capable systems</a:t>
            </a:r>
          </a:p>
          <a:p>
            <a:pPr marL="0" indent="0">
              <a:buNone/>
            </a:pPr>
            <a:endParaRPr lang="en-US" dirty="0">
              <a:latin typeface="+mj-lt"/>
            </a:endParaRPr>
          </a:p>
          <a:p>
            <a:r>
              <a:rPr lang="en-US" dirty="0">
                <a:latin typeface="+mj-lt"/>
              </a:rPr>
              <a:t>MSP430</a:t>
            </a:r>
          </a:p>
          <a:p>
            <a:pPr lvl="1"/>
            <a:r>
              <a:rPr lang="en-US" dirty="0">
                <a:latin typeface="+mj-lt"/>
              </a:rPr>
              <a:t>16-bit custom architecture (MSP430 architecture)</a:t>
            </a:r>
          </a:p>
          <a:p>
            <a:pPr lvl="1"/>
            <a:r>
              <a:rPr lang="en-US" dirty="0">
                <a:latin typeface="+mj-lt"/>
              </a:rPr>
              <a:t>Capable, but also extremely low power</a:t>
            </a:r>
          </a:p>
          <a:p>
            <a:pPr lvl="2"/>
            <a:r>
              <a:rPr lang="en-US" dirty="0">
                <a:latin typeface="+mj-lt"/>
              </a:rPr>
              <a:t>&lt;1 </a:t>
            </a:r>
            <a:r>
              <a:rPr lang="en-US" dirty="0" err="1">
                <a:latin typeface="+mj-lt"/>
              </a:rPr>
              <a:t>μA</a:t>
            </a:r>
            <a:r>
              <a:rPr lang="en-US" dirty="0">
                <a:latin typeface="+mj-lt"/>
              </a:rPr>
              <a:t> sleep current</a:t>
            </a:r>
          </a:p>
          <a:p>
            <a:pPr lvl="1"/>
            <a:endParaRPr lang="en-US" dirty="0">
              <a:latin typeface="+mj-lt"/>
            </a:endParaRPr>
          </a:p>
          <a:p>
            <a:r>
              <a:rPr lang="en-US" dirty="0">
                <a:latin typeface="+mj-lt"/>
              </a:rPr>
              <a:t>STM32, Atmel SAM series (Cortex-M0, M3, M4, M4F)</a:t>
            </a:r>
          </a:p>
          <a:p>
            <a:pPr lvl="1"/>
            <a:r>
              <a:rPr lang="en-US" dirty="0">
                <a:latin typeface="+mj-lt"/>
              </a:rPr>
              <a:t>32-bit ARM architecture (ARMv7)</a:t>
            </a:r>
          </a:p>
          <a:p>
            <a:pPr lvl="2"/>
            <a:r>
              <a:rPr lang="en-US" dirty="0">
                <a:latin typeface="+mj-lt"/>
              </a:rPr>
              <a:t>Leverage success of ARM on smartphones</a:t>
            </a:r>
          </a:p>
          <a:p>
            <a:pPr lvl="1"/>
            <a:r>
              <a:rPr lang="en-US" dirty="0">
                <a:latin typeface="+mj-lt"/>
              </a:rPr>
              <a:t>Every peripheral under the sun. Plus a variety of memory choices</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D23DBDB4-24AD-4F06-38E5-371E1AE3F55A}"/>
              </a:ext>
            </a:extLst>
          </p:cNvPr>
          <p:cNvPicPr>
            <a:picLocks noChangeAspect="1"/>
          </p:cNvPicPr>
          <p:nvPr/>
        </p:nvPicPr>
        <p:blipFill>
          <a:blip r:embed="rId2"/>
          <a:stretch>
            <a:fillRect/>
          </a:stretch>
        </p:blipFill>
        <p:spPr>
          <a:xfrm>
            <a:off x="9128501" y="2456960"/>
            <a:ext cx="2077095" cy="1944079"/>
          </a:xfrm>
          <a:prstGeom prst="rect">
            <a:avLst/>
          </a:prstGeom>
        </p:spPr>
      </p:pic>
    </p:spTree>
    <p:extLst>
      <p:ext uri="{BB962C8B-B14F-4D97-AF65-F5344CB8AC3E}">
        <p14:creationId xmlns:p14="http://schemas.microsoft.com/office/powerpoint/2010/main" val="379255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CF90F0-CCCC-4F08-8383-CABE66E1DD06}"/>
              </a:ext>
            </a:extLst>
          </p:cNvPr>
          <p:cNvSpPr>
            <a:spLocks noGrp="1"/>
          </p:cNvSpPr>
          <p:nvPr>
            <p:ph type="title"/>
          </p:nvPr>
        </p:nvSpPr>
        <p:spPr>
          <a:xfrm>
            <a:off x="607595" y="23018"/>
            <a:ext cx="10515600" cy="1325563"/>
          </a:xfrm>
        </p:spPr>
        <p:txBody>
          <a:bodyPr/>
          <a:lstStyle/>
          <a:p>
            <a:r>
              <a:rPr lang="en-US" b="1" dirty="0">
                <a:latin typeface="+mn-lt"/>
              </a:rPr>
              <a:t>Cortex M Series</a:t>
            </a:r>
          </a:p>
        </p:txBody>
      </p:sp>
      <p:sp>
        <p:nvSpPr>
          <p:cNvPr id="8" name="Content Placeholder 7">
            <a:extLst>
              <a:ext uri="{FF2B5EF4-FFF2-40B4-BE49-F238E27FC236}">
                <a16:creationId xmlns:a16="http://schemas.microsoft.com/office/drawing/2014/main" id="{4CFBC04C-96FD-4A8D-B2AD-5C1B5303F2FF}"/>
              </a:ext>
            </a:extLst>
          </p:cNvPr>
          <p:cNvSpPr>
            <a:spLocks noGrp="1"/>
          </p:cNvSpPr>
          <p:nvPr>
            <p:ph idx="1"/>
          </p:nvPr>
        </p:nvSpPr>
        <p:spPr>
          <a:xfrm>
            <a:off x="471906" y="1204802"/>
            <a:ext cx="5785384" cy="5029200"/>
          </a:xfrm>
        </p:spPr>
        <p:txBody>
          <a:bodyPr/>
          <a:lstStyle/>
          <a:p>
            <a:r>
              <a:rPr lang="en-US" dirty="0"/>
              <a:t>A number of options for increasing capabilities</a:t>
            </a:r>
          </a:p>
          <a:p>
            <a:endParaRPr lang="en-US" dirty="0"/>
          </a:p>
          <a:p>
            <a:r>
              <a:rPr lang="en-US" dirty="0"/>
              <a:t>In practice:</a:t>
            </a:r>
          </a:p>
          <a:p>
            <a:pPr lvl="1"/>
            <a:r>
              <a:rPr lang="en-US" dirty="0"/>
              <a:t>Cortex-M0+ for low-end systems</a:t>
            </a:r>
          </a:p>
          <a:p>
            <a:pPr lvl="1"/>
            <a:r>
              <a:rPr lang="en-US" dirty="0"/>
              <a:t>Coretx-M4 for high capability systems</a:t>
            </a:r>
          </a:p>
        </p:txBody>
      </p:sp>
      <p:sp>
        <p:nvSpPr>
          <p:cNvPr id="4" name="Slide Number Placeholder 3">
            <a:extLst>
              <a:ext uri="{FF2B5EF4-FFF2-40B4-BE49-F238E27FC236}">
                <a16:creationId xmlns:a16="http://schemas.microsoft.com/office/drawing/2014/main" id="{E5A2686A-2391-47F6-B092-F3C86330F2C3}"/>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7" name="Picture 6">
            <a:extLst>
              <a:ext uri="{FF2B5EF4-FFF2-40B4-BE49-F238E27FC236}">
                <a16:creationId xmlns:a16="http://schemas.microsoft.com/office/drawing/2014/main" id="{150C011D-AFF8-4E0A-B261-DE027D57FF4D}"/>
              </a:ext>
            </a:extLst>
          </p:cNvPr>
          <p:cNvPicPr>
            <a:picLocks noChangeAspect="1"/>
          </p:cNvPicPr>
          <p:nvPr/>
        </p:nvPicPr>
        <p:blipFill>
          <a:blip r:embed="rId2"/>
          <a:stretch>
            <a:fillRect/>
          </a:stretch>
        </p:blipFill>
        <p:spPr>
          <a:xfrm>
            <a:off x="6257290" y="623839"/>
            <a:ext cx="5785384" cy="5610322"/>
          </a:xfrm>
          <a:prstGeom prst="rect">
            <a:avLst/>
          </a:prstGeom>
        </p:spPr>
      </p:pic>
    </p:spTree>
    <p:extLst>
      <p:ext uri="{BB962C8B-B14F-4D97-AF65-F5344CB8AC3E}">
        <p14:creationId xmlns:p14="http://schemas.microsoft.com/office/powerpoint/2010/main" val="394065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b="1" dirty="0">
                <a:latin typeface="+mn-lt"/>
              </a:rPr>
              <a:t>Administration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r>
              <a:rPr lang="en-US" dirty="0">
                <a:latin typeface="+mj-lt"/>
              </a:rPr>
              <a:t>List of paper allocation on the course website. Some students still missing!</a:t>
            </a:r>
          </a:p>
          <a:p>
            <a:pPr lvl="1"/>
            <a:r>
              <a:rPr lang="en-US" dirty="0">
                <a:latin typeface="+mj-lt"/>
              </a:rPr>
              <a:t>This your final chance or you will be randomly allocated paper!</a:t>
            </a:r>
          </a:p>
          <a:p>
            <a:endParaRPr lang="en-US" dirty="0">
              <a:latin typeface="+mj-lt"/>
            </a:endParaRPr>
          </a:p>
          <a:p>
            <a:r>
              <a:rPr lang="en-US" dirty="0">
                <a:latin typeface="+mj-lt"/>
              </a:rPr>
              <a:t>Think about projects that you want to do in the course:</a:t>
            </a:r>
          </a:p>
          <a:p>
            <a:pPr lvl="1"/>
            <a:r>
              <a:rPr lang="en-US" dirty="0">
                <a:latin typeface="+mj-lt"/>
              </a:rPr>
              <a:t>Focus on a good hypothesis/ problem statement</a:t>
            </a:r>
          </a:p>
          <a:p>
            <a:pPr lvl="1"/>
            <a:r>
              <a:rPr lang="en-US" dirty="0">
                <a:latin typeface="+mj-lt"/>
              </a:rPr>
              <a:t>Execution: supporting evidence to  go or against the hypothesis</a:t>
            </a:r>
          </a:p>
          <a:p>
            <a:pPr lvl="1"/>
            <a:r>
              <a:rPr lang="en-US" b="1" dirty="0">
                <a:latin typeface="+mj-lt"/>
              </a:rPr>
              <a:t>Do not expect</a:t>
            </a:r>
            <a:r>
              <a:rPr lang="en-US" dirty="0">
                <a:latin typeface="+mj-lt"/>
              </a:rPr>
              <a:t> significant engineering effort</a:t>
            </a:r>
          </a:p>
          <a:p>
            <a:endParaRPr lang="en-US" dirty="0">
              <a:latin typeface="+mj-lt"/>
            </a:endParaRPr>
          </a:p>
          <a:p>
            <a:r>
              <a:rPr lang="en-US" dirty="0">
                <a:latin typeface="+mj-lt"/>
              </a:rPr>
              <a:t>Course webpage: http://https://</a:t>
            </a:r>
            <a:r>
              <a:rPr lang="en-US" dirty="0" err="1">
                <a:latin typeface="+mj-lt"/>
              </a:rPr>
              <a:t>weiserlab.github.io</a:t>
            </a:r>
            <a:r>
              <a:rPr lang="en-US" dirty="0">
                <a:latin typeface="+mj-lt"/>
              </a:rPr>
              <a:t>/</a:t>
            </a:r>
            <a:r>
              <a:rPr lang="en-US" dirty="0" err="1">
                <a:latin typeface="+mj-lt"/>
              </a:rPr>
              <a:t>ambuj</a:t>
            </a:r>
            <a:r>
              <a:rPr lang="en-US" dirty="0">
                <a:latin typeface="+mj-lt"/>
              </a:rPr>
              <a:t>/cs6204</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a:t>
            </a:fld>
            <a:endParaRPr lang="sv-SE"/>
          </a:p>
        </p:txBody>
      </p:sp>
    </p:spTree>
    <p:extLst>
      <p:ext uri="{BB962C8B-B14F-4D97-AF65-F5344CB8AC3E}">
        <p14:creationId xmlns:p14="http://schemas.microsoft.com/office/powerpoint/2010/main" val="59204136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30</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371960" y="365125"/>
            <a:ext cx="116392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a:t>ambujv@berkeley.edu</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Modern system-on-chips (10s-?)</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a:xfrm>
            <a:off x="838200" y="1825624"/>
            <a:ext cx="10515600" cy="4530725"/>
          </a:xfrm>
        </p:spPr>
        <p:txBody>
          <a:bodyPr>
            <a:normAutofit fontScale="92500" lnSpcReduction="10000"/>
          </a:bodyPr>
          <a:lstStyle/>
          <a:p>
            <a:r>
              <a:rPr lang="en-US" dirty="0">
                <a:latin typeface="+mj-lt"/>
              </a:rPr>
              <a:t>Focus: increase memory and capability</a:t>
            </a:r>
          </a:p>
          <a:p>
            <a:pPr lvl="1"/>
            <a:r>
              <a:rPr lang="en-US" dirty="0">
                <a:latin typeface="+mj-lt"/>
              </a:rPr>
              <a:t>Include radios in the same chip</a:t>
            </a:r>
          </a:p>
          <a:p>
            <a:pPr lvl="1"/>
            <a:r>
              <a:rPr lang="en-US" dirty="0">
                <a:latin typeface="+mj-lt"/>
              </a:rPr>
              <a:t>Machine learning accelerators and other dedicated functionality</a:t>
            </a:r>
          </a:p>
          <a:p>
            <a:pPr lvl="1"/>
            <a:endParaRPr lang="en-US" dirty="0">
              <a:latin typeface="+mj-lt"/>
            </a:endParaRPr>
          </a:p>
          <a:p>
            <a:r>
              <a:rPr lang="en-US" dirty="0">
                <a:latin typeface="+mj-lt"/>
              </a:rPr>
              <a:t>nRF51 and nRF52 series</a:t>
            </a:r>
          </a:p>
          <a:p>
            <a:pPr lvl="1"/>
            <a:r>
              <a:rPr lang="en-US" dirty="0">
                <a:latin typeface="+mj-lt"/>
              </a:rPr>
              <a:t>32-bit ARM microcontrollers (Cortex M)</a:t>
            </a:r>
          </a:p>
          <a:p>
            <a:pPr lvl="1"/>
            <a:r>
              <a:rPr lang="en-US" dirty="0">
                <a:latin typeface="+mj-lt"/>
              </a:rPr>
              <a:t>Include 2.4 GHz radio: Bluetooth Low Energy and 802.15.4/Thread</a:t>
            </a:r>
          </a:p>
          <a:p>
            <a:pPr lvl="1"/>
            <a:endParaRPr lang="en-US" dirty="0">
              <a:latin typeface="+mj-lt"/>
            </a:endParaRPr>
          </a:p>
          <a:p>
            <a:r>
              <a:rPr lang="en-US" dirty="0">
                <a:latin typeface="+mj-lt"/>
              </a:rPr>
              <a:t>Others have followed this same path</a:t>
            </a:r>
          </a:p>
          <a:p>
            <a:pPr lvl="1"/>
            <a:r>
              <a:rPr lang="en-US" dirty="0">
                <a:latin typeface="+mj-lt"/>
              </a:rPr>
              <a:t>TI CC26XX</a:t>
            </a:r>
          </a:p>
          <a:p>
            <a:pPr lvl="1"/>
            <a:r>
              <a:rPr lang="en-US" dirty="0">
                <a:latin typeface="+mj-lt"/>
              </a:rPr>
              <a:t>Apollo3</a:t>
            </a:r>
          </a:p>
          <a:p>
            <a:pPr lvl="1"/>
            <a:r>
              <a:rPr lang="en-US" dirty="0">
                <a:latin typeface="+mj-lt"/>
              </a:rPr>
              <a:t>STM32WL</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824584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p:txBody>
          <a:bodyPr/>
          <a:lstStyle/>
          <a:p>
            <a:r>
              <a:rPr lang="en-US" b="1" dirty="0">
                <a:latin typeface="+mn-lt"/>
              </a:rPr>
              <a:t>Future microcontrollers</a:t>
            </a:r>
          </a:p>
        </p:txBody>
      </p:sp>
      <p:sp>
        <p:nvSpPr>
          <p:cNvPr id="3" name="Content Placeholder 2">
            <a:extLst>
              <a:ext uri="{FF2B5EF4-FFF2-40B4-BE49-F238E27FC236}">
                <a16:creationId xmlns:a16="http://schemas.microsoft.com/office/drawing/2014/main" id="{73A1790C-80CD-4496-BE25-359C615FC995}"/>
              </a:ext>
            </a:extLst>
          </p:cNvPr>
          <p:cNvSpPr>
            <a:spLocks noGrp="1"/>
          </p:cNvSpPr>
          <p:nvPr>
            <p:ph idx="1"/>
          </p:nvPr>
        </p:nvSpPr>
        <p:spPr/>
        <p:txBody>
          <a:bodyPr/>
          <a:lstStyle/>
          <a:p>
            <a:r>
              <a:rPr lang="en-US" dirty="0">
                <a:latin typeface="+mj-lt"/>
              </a:rPr>
              <a:t>Multi-core systems</a:t>
            </a:r>
          </a:p>
          <a:p>
            <a:pPr lvl="1"/>
            <a:r>
              <a:rPr lang="en-US" dirty="0">
                <a:latin typeface="+mj-lt"/>
              </a:rPr>
              <a:t>Not for performance, but for separation of concerns</a:t>
            </a:r>
          </a:p>
          <a:p>
            <a:pPr lvl="2"/>
            <a:r>
              <a:rPr lang="en-US" dirty="0">
                <a:latin typeface="+mj-lt"/>
              </a:rPr>
              <a:t>Run radio code on one core</a:t>
            </a:r>
          </a:p>
          <a:p>
            <a:pPr lvl="2"/>
            <a:r>
              <a:rPr lang="en-US" dirty="0">
                <a:latin typeface="+mj-lt"/>
              </a:rPr>
              <a:t>Application code goes on the other core</a:t>
            </a:r>
          </a:p>
          <a:p>
            <a:pPr lvl="2"/>
            <a:endParaRPr lang="en-US" dirty="0">
              <a:latin typeface="+mj-lt"/>
            </a:endParaRPr>
          </a:p>
          <a:p>
            <a:pPr lvl="1"/>
            <a:r>
              <a:rPr lang="en-US" dirty="0">
                <a:latin typeface="+mj-lt"/>
              </a:rPr>
              <a:t>Also allows </a:t>
            </a:r>
            <a:r>
              <a:rPr lang="en-US" dirty="0" err="1">
                <a:latin typeface="+mj-lt"/>
              </a:rPr>
              <a:t>BIG.little</a:t>
            </a:r>
            <a:r>
              <a:rPr lang="en-US" dirty="0">
                <a:latin typeface="+mj-lt"/>
              </a:rPr>
              <a:t> architecture</a:t>
            </a:r>
          </a:p>
          <a:p>
            <a:pPr lvl="2"/>
            <a:r>
              <a:rPr lang="en-US" dirty="0">
                <a:latin typeface="+mj-lt"/>
              </a:rPr>
              <a:t>Higher performance core when interpreting data</a:t>
            </a:r>
          </a:p>
          <a:p>
            <a:pPr lvl="2"/>
            <a:r>
              <a:rPr lang="en-US" dirty="0">
                <a:latin typeface="+mj-lt"/>
              </a:rPr>
              <a:t>Lower performance core for sampling sensors</a:t>
            </a:r>
          </a:p>
          <a:p>
            <a:pPr lvl="2"/>
            <a:endParaRPr lang="en-US" dirty="0">
              <a:latin typeface="+mj-lt"/>
            </a:endParaRPr>
          </a:p>
          <a:p>
            <a:pPr lvl="1"/>
            <a:r>
              <a:rPr lang="en-US" dirty="0">
                <a:latin typeface="+mj-lt"/>
              </a:rPr>
              <a:t>nRF53 series is already doing this</a:t>
            </a:r>
          </a:p>
          <a:p>
            <a:pPr lvl="2"/>
            <a:r>
              <a:rPr lang="en-US" dirty="0">
                <a:latin typeface="+mj-lt"/>
              </a:rPr>
              <a:t>But support is still nascent</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6" name="Picture 5">
            <a:extLst>
              <a:ext uri="{FF2B5EF4-FFF2-40B4-BE49-F238E27FC236}">
                <a16:creationId xmlns:a16="http://schemas.microsoft.com/office/drawing/2014/main" id="{0984E34D-9E93-486B-9A3F-8112AFABBE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9801" y="2308019"/>
            <a:ext cx="3289300" cy="3835606"/>
          </a:xfrm>
          <a:prstGeom prst="rect">
            <a:avLst/>
          </a:prstGeom>
        </p:spPr>
      </p:pic>
    </p:spTree>
    <p:extLst>
      <p:ext uri="{BB962C8B-B14F-4D97-AF65-F5344CB8AC3E}">
        <p14:creationId xmlns:p14="http://schemas.microsoft.com/office/powerpoint/2010/main" val="311418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Types of Microcontrollers</a:t>
            </a:r>
          </a:p>
        </p:txBody>
      </p:sp>
      <p:pic>
        <p:nvPicPr>
          <p:cNvPr id="4" name="Content Placeholder 3"/>
          <p:cNvPicPr>
            <a:picLocks noGrp="1" noChangeAspect="1"/>
          </p:cNvPicPr>
          <p:nvPr>
            <p:ph idx="1"/>
          </p:nvPr>
        </p:nvPicPr>
        <p:blipFill>
          <a:blip r:embed="rId2"/>
          <a:srcRect l="-13305" r="-13305"/>
          <a:stretch>
            <a:fillRect/>
          </a:stretch>
        </p:blipFill>
        <p:spPr/>
      </p:pic>
    </p:spTree>
    <p:extLst>
      <p:ext uri="{BB962C8B-B14F-4D97-AF65-F5344CB8AC3E}">
        <p14:creationId xmlns:p14="http://schemas.microsoft.com/office/powerpoint/2010/main" val="1894611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3296-151B-46A3-9138-FFF4255E2C88}"/>
              </a:ext>
            </a:extLst>
          </p:cNvPr>
          <p:cNvSpPr>
            <a:spLocks noGrp="1"/>
          </p:cNvSpPr>
          <p:nvPr>
            <p:ph type="title"/>
          </p:nvPr>
        </p:nvSpPr>
        <p:spPr/>
        <p:txBody>
          <a:bodyPr/>
          <a:lstStyle/>
          <a:p>
            <a:r>
              <a:rPr lang="en-US" b="1" dirty="0">
                <a:latin typeface="+mn-lt"/>
              </a:rPr>
              <a:t>Processor design choices for embedded</a:t>
            </a:r>
          </a:p>
        </p:txBody>
      </p:sp>
      <p:sp>
        <p:nvSpPr>
          <p:cNvPr id="3" name="Content Placeholder 2">
            <a:extLst>
              <a:ext uri="{FF2B5EF4-FFF2-40B4-BE49-F238E27FC236}">
                <a16:creationId xmlns:a16="http://schemas.microsoft.com/office/drawing/2014/main" id="{F05D79B5-80DB-49DA-9265-E3EA50147FE5}"/>
              </a:ext>
            </a:extLst>
          </p:cNvPr>
          <p:cNvSpPr>
            <a:spLocks noGrp="1"/>
          </p:cNvSpPr>
          <p:nvPr>
            <p:ph idx="1"/>
          </p:nvPr>
        </p:nvSpPr>
        <p:spPr/>
        <p:txBody>
          <a:bodyPr>
            <a:normAutofit fontScale="92500" lnSpcReduction="20000"/>
          </a:bodyPr>
          <a:lstStyle/>
          <a:p>
            <a:r>
              <a:rPr lang="en-US" dirty="0">
                <a:latin typeface="+mj-lt"/>
              </a:rPr>
              <a:t>How many bits is the architecture?</a:t>
            </a:r>
          </a:p>
          <a:p>
            <a:pPr lvl="1"/>
            <a:r>
              <a:rPr lang="en-US" dirty="0">
                <a:latin typeface="+mj-lt"/>
              </a:rPr>
              <a:t>8-bit and 16-bit not uncommon</a:t>
            </a:r>
          </a:p>
          <a:p>
            <a:pPr lvl="1"/>
            <a:r>
              <a:rPr lang="en-US" dirty="0">
                <a:latin typeface="+mj-lt"/>
              </a:rPr>
              <a:t>64-bit is very rare (who has that much memory?)</a:t>
            </a:r>
          </a:p>
          <a:p>
            <a:pPr lvl="2"/>
            <a:endParaRPr lang="en-US" dirty="0">
              <a:latin typeface="+mj-lt"/>
            </a:endParaRPr>
          </a:p>
          <a:p>
            <a:r>
              <a:rPr lang="en-US" dirty="0">
                <a:latin typeface="+mj-lt"/>
              </a:rPr>
              <a:t>What instructions are supported?</a:t>
            </a:r>
          </a:p>
          <a:p>
            <a:pPr lvl="1"/>
            <a:r>
              <a:rPr lang="en-US" dirty="0">
                <a:latin typeface="+mj-lt"/>
              </a:rPr>
              <a:t>Normal stuff yes</a:t>
            </a:r>
          </a:p>
          <a:p>
            <a:pPr lvl="1"/>
            <a:r>
              <a:rPr lang="en-US" dirty="0">
                <a:latin typeface="+mj-lt"/>
              </a:rPr>
              <a:t>What about single-cycle multiply?</a:t>
            </a:r>
          </a:p>
          <a:p>
            <a:pPr lvl="1"/>
            <a:r>
              <a:rPr lang="en-US" dirty="0">
                <a:latin typeface="+mj-lt"/>
              </a:rPr>
              <a:t>What about floating-point operations?</a:t>
            </a:r>
          </a:p>
          <a:p>
            <a:pPr lvl="1"/>
            <a:r>
              <a:rPr lang="en-US" dirty="0">
                <a:latin typeface="+mj-lt"/>
              </a:rPr>
              <a:t>Vector instructions?</a:t>
            </a:r>
          </a:p>
          <a:p>
            <a:endParaRPr lang="en-US" dirty="0">
              <a:latin typeface="+mj-lt"/>
            </a:endParaRPr>
          </a:p>
          <a:p>
            <a:r>
              <a:rPr lang="en-US" dirty="0">
                <a:latin typeface="+mj-lt"/>
              </a:rPr>
              <a:t>How fast does it run?</a:t>
            </a:r>
          </a:p>
          <a:p>
            <a:pPr lvl="1"/>
            <a:r>
              <a:rPr lang="en-US" dirty="0">
                <a:latin typeface="+mj-lt"/>
              </a:rPr>
              <a:t>1-100 MHz is common on modern systems (faster is more energy cost)</a:t>
            </a:r>
          </a:p>
          <a:p>
            <a:pPr lvl="1"/>
            <a:r>
              <a:rPr lang="en-US" dirty="0">
                <a:latin typeface="+mj-lt"/>
              </a:rPr>
              <a:t>Occasionally MUCH slower (think 32 </a:t>
            </a:r>
            <a:r>
              <a:rPr lang="en-US" dirty="0" err="1">
                <a:latin typeface="+mj-lt"/>
              </a:rPr>
              <a:t>KHz</a:t>
            </a:r>
            <a:r>
              <a:rPr lang="en-US" dirty="0">
                <a:latin typeface="+mj-lt"/>
              </a:rPr>
              <a:t>)</a:t>
            </a:r>
          </a:p>
        </p:txBody>
      </p:sp>
      <p:sp>
        <p:nvSpPr>
          <p:cNvPr id="4" name="Slide Number Placeholder 3">
            <a:extLst>
              <a:ext uri="{FF2B5EF4-FFF2-40B4-BE49-F238E27FC236}">
                <a16:creationId xmlns:a16="http://schemas.microsoft.com/office/drawing/2014/main" id="{2388A94E-5307-4086-90F6-60EC7F9C4DA6}"/>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3675439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A7BA-E6D6-4E9F-967E-2E02EDF227F5}"/>
              </a:ext>
            </a:extLst>
          </p:cNvPr>
          <p:cNvSpPr>
            <a:spLocks noGrp="1"/>
          </p:cNvSpPr>
          <p:nvPr>
            <p:ph type="title"/>
          </p:nvPr>
        </p:nvSpPr>
        <p:spPr/>
        <p:txBody>
          <a:bodyPr/>
          <a:lstStyle/>
          <a:p>
            <a:r>
              <a:rPr lang="en-US" b="1" dirty="0">
                <a:latin typeface="+mn-lt"/>
              </a:rPr>
              <a:t>Peripherals on microcontrollers</a:t>
            </a:r>
          </a:p>
        </p:txBody>
      </p:sp>
      <p:sp>
        <p:nvSpPr>
          <p:cNvPr id="3" name="Content Placeholder 2">
            <a:extLst>
              <a:ext uri="{FF2B5EF4-FFF2-40B4-BE49-F238E27FC236}">
                <a16:creationId xmlns:a16="http://schemas.microsoft.com/office/drawing/2014/main" id="{B14C8E54-60F6-449F-B79A-BFC7FEF09D7D}"/>
              </a:ext>
            </a:extLst>
          </p:cNvPr>
          <p:cNvSpPr>
            <a:spLocks noGrp="1"/>
          </p:cNvSpPr>
          <p:nvPr>
            <p:ph idx="1"/>
          </p:nvPr>
        </p:nvSpPr>
        <p:spPr/>
        <p:txBody>
          <a:bodyPr>
            <a:normAutofit/>
          </a:bodyPr>
          <a:lstStyle/>
          <a:p>
            <a:r>
              <a:rPr lang="en-US" dirty="0">
                <a:latin typeface="+mj-lt"/>
              </a:rPr>
              <a:t>Hardware modules that perform some action</a:t>
            </a:r>
          </a:p>
          <a:p>
            <a:r>
              <a:rPr lang="en-US" dirty="0">
                <a:latin typeface="+mj-lt"/>
              </a:rPr>
              <a:t>Common examples</a:t>
            </a:r>
          </a:p>
          <a:p>
            <a:pPr lvl="1"/>
            <a:r>
              <a:rPr lang="en-US" dirty="0">
                <a:latin typeface="+mj-lt"/>
              </a:rPr>
              <a:t>Control digital input and output pins</a:t>
            </a:r>
          </a:p>
          <a:p>
            <a:pPr lvl="1"/>
            <a:r>
              <a:rPr lang="en-US" dirty="0">
                <a:latin typeface="+mj-lt"/>
              </a:rPr>
              <a:t>Read analog inputs</a:t>
            </a:r>
          </a:p>
          <a:p>
            <a:pPr lvl="1"/>
            <a:r>
              <a:rPr lang="en-US" dirty="0">
                <a:latin typeface="+mj-lt"/>
              </a:rPr>
              <a:t>Send messages in a given wire protocol (UART, SPI, I2C)</a:t>
            </a:r>
          </a:p>
          <a:p>
            <a:pPr lvl="1"/>
            <a:r>
              <a:rPr lang="en-US" dirty="0">
                <a:latin typeface="+mj-lt"/>
              </a:rPr>
              <a:t>Set and check timers</a:t>
            </a:r>
          </a:p>
          <a:p>
            <a:r>
              <a:rPr lang="en-US" dirty="0">
                <a:latin typeface="+mj-lt"/>
              </a:rPr>
              <a:t>Less common examples</a:t>
            </a:r>
          </a:p>
          <a:p>
            <a:pPr lvl="1"/>
            <a:r>
              <a:rPr lang="en-US" dirty="0">
                <a:latin typeface="+mj-lt"/>
              </a:rPr>
              <a:t>Cryptography accelerators</a:t>
            </a:r>
          </a:p>
          <a:p>
            <a:pPr lvl="1"/>
            <a:r>
              <a:rPr lang="en-US" dirty="0">
                <a:latin typeface="+mj-lt"/>
              </a:rPr>
              <a:t>Complicated wire protocols (USB, CAN)</a:t>
            </a:r>
          </a:p>
          <a:p>
            <a:pPr lvl="1"/>
            <a:r>
              <a:rPr lang="en-US" dirty="0">
                <a:latin typeface="+mj-lt"/>
              </a:rPr>
              <a:t>Wireless radios (BLE, 802.15.4, </a:t>
            </a:r>
            <a:r>
              <a:rPr lang="en-US" dirty="0" err="1">
                <a:latin typeface="+mj-lt"/>
              </a:rPr>
              <a:t>WiFi</a:t>
            </a:r>
            <a:r>
              <a:rPr lang="en-US" dirty="0">
                <a:latin typeface="+mj-lt"/>
              </a:rPr>
              <a:t>)</a:t>
            </a:r>
          </a:p>
          <a:p>
            <a:pPr lvl="1"/>
            <a:endParaRPr lang="en-US" dirty="0"/>
          </a:p>
        </p:txBody>
      </p:sp>
      <p:sp>
        <p:nvSpPr>
          <p:cNvPr id="4" name="Slide Number Placeholder 3">
            <a:extLst>
              <a:ext uri="{FF2B5EF4-FFF2-40B4-BE49-F238E27FC236}">
                <a16:creationId xmlns:a16="http://schemas.microsoft.com/office/drawing/2014/main" id="{B39C3B8A-8FAB-4A86-A6F3-116F0BCD172F}"/>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1176323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a:xfrm>
            <a:off x="762338" y="72256"/>
            <a:ext cx="10515600" cy="1325563"/>
          </a:xfrm>
        </p:spPr>
        <p:txBody>
          <a:bodyPr/>
          <a:lstStyle/>
          <a:p>
            <a:r>
              <a:rPr lang="en-US" b="1" dirty="0">
                <a:latin typeface="+mn-lt"/>
              </a:rPr>
              <a:t>Peripheral design choices</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a:xfrm>
            <a:off x="611607" y="1486022"/>
            <a:ext cx="6555883" cy="5029200"/>
          </a:xfrm>
        </p:spPr>
        <p:txBody>
          <a:bodyPr/>
          <a:lstStyle/>
          <a:p>
            <a:r>
              <a:rPr lang="en-US" dirty="0">
                <a:latin typeface="+mj-lt"/>
              </a:rPr>
              <a:t>More peripherals mean more use cases</a:t>
            </a:r>
          </a:p>
          <a:p>
            <a:pPr lvl="1"/>
            <a:r>
              <a:rPr lang="en-US" dirty="0">
                <a:latin typeface="+mj-lt"/>
              </a:rPr>
              <a:t>But also means more cost for the chip</a:t>
            </a:r>
          </a:p>
          <a:p>
            <a:pPr lvl="1"/>
            <a:r>
              <a:rPr lang="en-US" dirty="0">
                <a:latin typeface="+mj-lt"/>
              </a:rPr>
              <a:t>Peripherals occupy silicon</a:t>
            </a:r>
          </a:p>
          <a:p>
            <a:pPr lvl="1"/>
            <a:r>
              <a:rPr lang="en-US" dirty="0">
                <a:latin typeface="+mj-lt"/>
              </a:rPr>
              <a:t>Most peripherals will go unused for a given application…</a:t>
            </a:r>
          </a:p>
          <a:p>
            <a:pPr lvl="1"/>
            <a:endParaRPr lang="en-US" dirty="0">
              <a:latin typeface="+mj-lt"/>
            </a:endParaRPr>
          </a:p>
          <a:p>
            <a:r>
              <a:rPr lang="en-US" dirty="0">
                <a:latin typeface="+mj-lt"/>
              </a:rPr>
              <a:t>Flexibility within a given peripheral</a:t>
            </a:r>
          </a:p>
          <a:p>
            <a:pPr lvl="1"/>
            <a:r>
              <a:rPr lang="en-US" dirty="0">
                <a:latin typeface="+mj-lt"/>
              </a:rPr>
              <a:t>One capability is easier to use</a:t>
            </a:r>
          </a:p>
          <a:p>
            <a:pPr lvl="1"/>
            <a:r>
              <a:rPr lang="en-US" dirty="0">
                <a:latin typeface="+mj-lt"/>
              </a:rPr>
              <a:t>Many capabilities are more useful</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5" name="Image" descr="Image">
            <a:extLst>
              <a:ext uri="{FF2B5EF4-FFF2-40B4-BE49-F238E27FC236}">
                <a16:creationId xmlns:a16="http://schemas.microsoft.com/office/drawing/2014/main" id="{A9ADF027-C200-49D5-8568-2B83DDC394C7}"/>
              </a:ext>
            </a:extLst>
          </p:cNvPr>
          <p:cNvPicPr>
            <a:picLocks noChangeAspect="1"/>
          </p:cNvPicPr>
          <p:nvPr/>
        </p:nvPicPr>
        <p:blipFill>
          <a:blip r:embed="rId2"/>
          <a:stretch>
            <a:fillRect/>
          </a:stretch>
        </p:blipFill>
        <p:spPr>
          <a:xfrm>
            <a:off x="7167490" y="907480"/>
            <a:ext cx="4110448" cy="4856758"/>
          </a:xfrm>
          <a:prstGeom prst="rect">
            <a:avLst/>
          </a:prstGeom>
          <a:ln w="25400">
            <a:solidFill>
              <a:srgbClr val="F3F7F5"/>
            </a:solidFill>
            <a:miter lim="400000"/>
          </a:ln>
          <a:effectLst>
            <a:outerShdw blurRad="63500" dist="25400" dir="3600000" rotWithShape="0">
              <a:srgbClr val="000000">
                <a:alpha val="70000"/>
              </a:srgbClr>
            </a:outerShdw>
          </a:effectLst>
        </p:spPr>
      </p:pic>
      <p:sp>
        <p:nvSpPr>
          <p:cNvPr id="6" name="Apple A8 SoC">
            <a:extLst>
              <a:ext uri="{FF2B5EF4-FFF2-40B4-BE49-F238E27FC236}">
                <a16:creationId xmlns:a16="http://schemas.microsoft.com/office/drawing/2014/main" id="{92AB1010-211A-4863-A58B-C482AF3A8369}"/>
              </a:ext>
            </a:extLst>
          </p:cNvPr>
          <p:cNvSpPr txBox="1"/>
          <p:nvPr/>
        </p:nvSpPr>
        <p:spPr>
          <a:xfrm>
            <a:off x="7249568" y="5754639"/>
            <a:ext cx="4330825"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a:latin typeface="+mj-lt"/>
                <a:ea typeface="+mj-ea"/>
                <a:cs typeface="+mj-cs"/>
                <a:sym typeface="Helvetica"/>
              </a:defRPr>
            </a:lvl1pPr>
          </a:lstStyle>
          <a:p>
            <a:r>
              <a:rPr dirty="0"/>
              <a:t>Apple A8 SoC</a:t>
            </a:r>
          </a:p>
        </p:txBody>
      </p:sp>
    </p:spTree>
    <p:extLst>
      <p:ext uri="{BB962C8B-B14F-4D97-AF65-F5344CB8AC3E}">
        <p14:creationId xmlns:p14="http://schemas.microsoft.com/office/powerpoint/2010/main" val="2025177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1538-6B17-4E11-8E32-B08A7C35DEE9}"/>
              </a:ext>
            </a:extLst>
          </p:cNvPr>
          <p:cNvSpPr>
            <a:spLocks noGrp="1"/>
          </p:cNvSpPr>
          <p:nvPr>
            <p:ph type="title"/>
          </p:nvPr>
        </p:nvSpPr>
        <p:spPr/>
        <p:txBody>
          <a:bodyPr/>
          <a:lstStyle/>
          <a:p>
            <a:r>
              <a:rPr lang="en-US" dirty="0">
                <a:latin typeface="+mn-lt"/>
              </a:rPr>
              <a:t>Connecting peripherals on microcontrollers</a:t>
            </a:r>
          </a:p>
        </p:txBody>
      </p:sp>
      <p:sp>
        <p:nvSpPr>
          <p:cNvPr id="3" name="Content Placeholder 2">
            <a:extLst>
              <a:ext uri="{FF2B5EF4-FFF2-40B4-BE49-F238E27FC236}">
                <a16:creationId xmlns:a16="http://schemas.microsoft.com/office/drawing/2014/main" id="{A363AF9E-FB4D-432A-9923-79D55096A3C5}"/>
              </a:ext>
            </a:extLst>
          </p:cNvPr>
          <p:cNvSpPr>
            <a:spLocks noGrp="1"/>
          </p:cNvSpPr>
          <p:nvPr>
            <p:ph idx="1"/>
          </p:nvPr>
        </p:nvSpPr>
        <p:spPr>
          <a:xfrm>
            <a:off x="838200" y="1825625"/>
            <a:ext cx="10515600" cy="4895850"/>
          </a:xfrm>
        </p:spPr>
        <p:txBody>
          <a:bodyPr/>
          <a:lstStyle/>
          <a:p>
            <a:r>
              <a:rPr lang="en-US" dirty="0">
                <a:latin typeface="+mj-lt"/>
              </a:rPr>
              <a:t>Peripherals need to electrically connect to outside world</a:t>
            </a:r>
          </a:p>
          <a:p>
            <a:pPr lvl="1"/>
            <a:r>
              <a:rPr lang="en-US" dirty="0">
                <a:latin typeface="+mj-lt"/>
              </a:rPr>
              <a:t>Attach to pins on the exterior of the chip</a:t>
            </a:r>
          </a:p>
          <a:p>
            <a:pPr lvl="1"/>
            <a:endParaRPr lang="en-US" dirty="0">
              <a:latin typeface="+mj-lt"/>
            </a:endParaRPr>
          </a:p>
          <a:p>
            <a:r>
              <a:rPr lang="en-US" dirty="0">
                <a:latin typeface="+mj-lt"/>
              </a:rPr>
              <a:t>More pins allow for more connections</a:t>
            </a:r>
          </a:p>
          <a:p>
            <a:pPr lvl="1"/>
            <a:r>
              <a:rPr lang="en-US" dirty="0">
                <a:latin typeface="+mj-lt"/>
              </a:rPr>
              <a:t>At increased cost and size</a:t>
            </a:r>
          </a:p>
          <a:p>
            <a:pPr lvl="1"/>
            <a:endParaRPr lang="en-US" dirty="0">
              <a:latin typeface="+mj-lt"/>
            </a:endParaRPr>
          </a:p>
          <a:p>
            <a:r>
              <a:rPr lang="en-US" dirty="0">
                <a:latin typeface="+mj-lt"/>
              </a:rPr>
              <a:t>Pin layouts can add more pins for cheaper</a:t>
            </a:r>
          </a:p>
          <a:p>
            <a:pPr lvl="1"/>
            <a:r>
              <a:rPr lang="en-US" dirty="0">
                <a:latin typeface="+mj-lt"/>
              </a:rPr>
              <a:t>But make soldering and debugging difficult</a:t>
            </a:r>
          </a:p>
          <a:p>
            <a:endParaRPr lang="en-US" dirty="0">
              <a:latin typeface="+mj-lt"/>
            </a:endParaRPr>
          </a:p>
          <a:p>
            <a:r>
              <a:rPr lang="en-US" dirty="0">
                <a:latin typeface="+mj-lt"/>
              </a:rPr>
              <a:t>Peripherals need to connect to external pins</a:t>
            </a:r>
          </a:p>
          <a:p>
            <a:pPr lvl="1"/>
            <a:r>
              <a:rPr lang="en-US" dirty="0">
                <a:latin typeface="+mj-lt"/>
              </a:rPr>
              <a:t>Modern microcontrollers allow any-to-any connections</a:t>
            </a:r>
          </a:p>
          <a:p>
            <a:endParaRPr lang="en-US" dirty="0"/>
          </a:p>
          <a:p>
            <a:endParaRPr lang="en-US" dirty="0"/>
          </a:p>
        </p:txBody>
      </p:sp>
      <p:sp>
        <p:nvSpPr>
          <p:cNvPr id="4" name="Slide Number Placeholder 3">
            <a:extLst>
              <a:ext uri="{FF2B5EF4-FFF2-40B4-BE49-F238E27FC236}">
                <a16:creationId xmlns:a16="http://schemas.microsoft.com/office/drawing/2014/main" id="{AAD215D7-2F49-430D-A1E0-ACB1DE516E87}"/>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3074" name="Picture 2">
            <a:extLst>
              <a:ext uri="{FF2B5EF4-FFF2-40B4-BE49-F238E27FC236}">
                <a16:creationId xmlns:a16="http://schemas.microsoft.com/office/drawing/2014/main" id="{BA22F63E-7B31-44C2-8E8D-35A1222112B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329" y="215996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BGA: SMD Ball Grid Array » Electronics Notes">
            <a:extLst>
              <a:ext uri="{FF2B5EF4-FFF2-40B4-BE49-F238E27FC236}">
                <a16:creationId xmlns:a16="http://schemas.microsoft.com/office/drawing/2014/main" id="{81F8123D-9C77-471B-BAF5-45AC7031127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154781" y="5130037"/>
            <a:ext cx="1803400" cy="1527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Build a PCB: QFN footprints">
            <a:extLst>
              <a:ext uri="{FF2B5EF4-FFF2-40B4-BE49-F238E27FC236}">
                <a16:creationId xmlns:a16="http://schemas.microsoft.com/office/drawing/2014/main" id="{3F7A1EBE-E85F-44D6-A698-FD351DFEB82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82622" y="4026862"/>
            <a:ext cx="2747719" cy="9830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021E6FC-3C12-417E-B895-92F5FCF1043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99954" y="252389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532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dirty="0"/>
              <a:t>Memory on microcontroller (hierarchy)</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38</a:t>
            </a:fld>
            <a:endParaRPr lang="en-US"/>
          </a:p>
        </p:txBody>
      </p:sp>
      <p:graphicFrame>
        <p:nvGraphicFramePr>
          <p:cNvPr id="5" name="Content Placeholder 4">
            <a:extLst>
              <a:ext uri="{FF2B5EF4-FFF2-40B4-BE49-F238E27FC236}">
                <a16:creationId xmlns:a16="http://schemas.microsoft.com/office/drawing/2014/main" id="{B214979F-888B-46B0-87C2-22216E075E92}"/>
              </a:ext>
            </a:extLst>
          </p:cNvPr>
          <p:cNvGraphicFramePr>
            <a:graphicFrameLocks/>
          </p:cNvGraphicFramePr>
          <p:nvPr>
            <p:extLst>
              <p:ext uri="{D42A27DB-BD31-4B8C-83A1-F6EECF244321}">
                <p14:modId xmlns:p14="http://schemas.microsoft.com/office/powerpoint/2010/main" val="2142012357"/>
              </p:ext>
            </p:extLst>
          </p:nvPr>
        </p:nvGraphicFramePr>
        <p:xfrm>
          <a:off x="2708031" y="1727199"/>
          <a:ext cx="6499274" cy="442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600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Volatile memory: SRAM</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p:txBody>
          <a:bodyPr/>
          <a:lstStyle/>
          <a:p>
            <a:r>
              <a:rPr lang="en-US" dirty="0">
                <a:latin typeface="+mj-lt"/>
              </a:rPr>
              <a:t>Same design as registers in traditional computer systems</a:t>
            </a:r>
          </a:p>
          <a:p>
            <a:pPr lvl="1"/>
            <a:r>
              <a:rPr lang="en-US" dirty="0">
                <a:latin typeface="+mj-lt"/>
              </a:rPr>
              <a:t>No need to refresh it -&gt; lower energy costs</a:t>
            </a:r>
          </a:p>
          <a:p>
            <a:pPr lvl="1"/>
            <a:endParaRPr lang="en-US" dirty="0">
              <a:latin typeface="+mj-lt"/>
            </a:endParaRPr>
          </a:p>
          <a:p>
            <a:r>
              <a:rPr lang="en-US" dirty="0">
                <a:latin typeface="+mj-lt"/>
              </a:rPr>
              <a:t>Tradeoff:</a:t>
            </a:r>
          </a:p>
          <a:p>
            <a:pPr lvl="1"/>
            <a:r>
              <a:rPr lang="en-US" dirty="0">
                <a:latin typeface="+mj-lt"/>
              </a:rPr>
              <a:t>More expensive</a:t>
            </a:r>
          </a:p>
          <a:p>
            <a:pPr lvl="1"/>
            <a:r>
              <a:rPr lang="en-US" dirty="0">
                <a:latin typeface="+mj-lt"/>
              </a:rPr>
              <a:t>Physically larger</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2052" name="Picture 4" descr="SRAM memory cell - what kind of flip-flop - Electrical Engineering Stack  Exchange">
            <a:extLst>
              <a:ext uri="{FF2B5EF4-FFF2-40B4-BE49-F238E27FC236}">
                <a16:creationId xmlns:a16="http://schemas.microsoft.com/office/drawing/2014/main" id="{E8C15B98-EE69-4CB2-971F-E9FEABF67F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47255" y="2768600"/>
            <a:ext cx="4120745"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5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b="1" dirty="0">
                <a:latin typeface="+mn-lt"/>
              </a:rPr>
              <a:t>Administration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r>
              <a:rPr lang="en-US" dirty="0" err="1">
                <a:latin typeface="+mj-lt"/>
              </a:rPr>
              <a:t>Akshay</a:t>
            </a:r>
            <a:r>
              <a:rPr lang="en-US" dirty="0">
                <a:latin typeface="+mj-lt"/>
              </a:rPr>
              <a:t> - 19</a:t>
            </a:r>
            <a:r>
              <a:rPr lang="en-US" baseline="30000" dirty="0">
                <a:latin typeface="+mj-lt"/>
              </a:rPr>
              <a:t>th</a:t>
            </a:r>
            <a:r>
              <a:rPr lang="en-US" dirty="0">
                <a:latin typeface="+mj-lt"/>
              </a:rPr>
              <a:t> of October, 2pm SGT, Zoom </a:t>
            </a:r>
          </a:p>
          <a:p>
            <a:r>
              <a:rPr lang="en-US" dirty="0">
                <a:latin typeface="+mj-lt"/>
              </a:rPr>
              <a:t>Nirupam – 12</a:t>
            </a:r>
            <a:r>
              <a:rPr lang="en-US" baseline="30000" dirty="0">
                <a:latin typeface="+mj-lt"/>
              </a:rPr>
              <a:t>th</a:t>
            </a:r>
            <a:r>
              <a:rPr lang="en-US" dirty="0">
                <a:latin typeface="+mj-lt"/>
              </a:rPr>
              <a:t> of 26</a:t>
            </a:r>
            <a:r>
              <a:rPr lang="en-US" baseline="30000" dirty="0">
                <a:latin typeface="+mj-lt"/>
              </a:rPr>
              <a:t>th</a:t>
            </a:r>
            <a:r>
              <a:rPr lang="en-US" dirty="0">
                <a:latin typeface="+mj-lt"/>
              </a:rPr>
              <a:t> October, would 10:30 am work?, Zoom</a:t>
            </a:r>
          </a:p>
          <a:p>
            <a:r>
              <a:rPr lang="en-US" dirty="0" err="1">
                <a:latin typeface="+mj-lt"/>
              </a:rPr>
              <a:t>Mobashir</a:t>
            </a:r>
            <a:r>
              <a:rPr lang="en-US" dirty="0">
                <a:latin typeface="+mj-lt"/>
              </a:rPr>
              <a:t> – In-Person</a:t>
            </a:r>
          </a:p>
          <a:p>
            <a:pPr marL="0" indent="0">
              <a:buNone/>
            </a:pPr>
            <a:endParaRPr lang="en-US" dirty="0">
              <a:latin typeface="+mj-lt"/>
            </a:endParaRPr>
          </a:p>
          <a:p>
            <a:r>
              <a:rPr lang="en-US" dirty="0">
                <a:latin typeface="+mj-lt"/>
              </a:rPr>
              <a:t>Invited lectures are </a:t>
            </a:r>
            <a:r>
              <a:rPr lang="en-US" b="1" dirty="0"/>
              <a:t>mandatory</a:t>
            </a:r>
            <a:r>
              <a:rPr lang="en-US" dirty="0">
                <a:latin typeface="+mj-lt"/>
              </a:rPr>
              <a:t> to attend!</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a:t>
            </a:fld>
            <a:endParaRPr lang="sv-SE"/>
          </a:p>
        </p:txBody>
      </p:sp>
    </p:spTree>
    <p:extLst>
      <p:ext uri="{BB962C8B-B14F-4D97-AF65-F5344CB8AC3E}">
        <p14:creationId xmlns:p14="http://schemas.microsoft.com/office/powerpoint/2010/main" val="1833741960"/>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Non-Volatile memory: Flash (usually)</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p:txBody>
          <a:bodyPr/>
          <a:lstStyle/>
          <a:p>
            <a:r>
              <a:rPr lang="en-US" dirty="0">
                <a:latin typeface="+mj-lt"/>
              </a:rPr>
              <a:t>Same design as SSDs and Flash drives</a:t>
            </a:r>
          </a:p>
          <a:p>
            <a:endParaRPr lang="en-US" dirty="0">
              <a:latin typeface="+mj-lt"/>
            </a:endParaRPr>
          </a:p>
          <a:p>
            <a:r>
              <a:rPr lang="en-US" dirty="0">
                <a:latin typeface="+mj-lt"/>
              </a:rPr>
              <a:t>Memory is stored with no energy costs</a:t>
            </a:r>
          </a:p>
          <a:p>
            <a:pPr lvl="1"/>
            <a:r>
              <a:rPr lang="en-US" dirty="0">
                <a:latin typeface="+mj-lt"/>
              </a:rPr>
              <a:t>Reading is lowish energy and quick</a:t>
            </a:r>
          </a:p>
          <a:p>
            <a:pPr lvl="1"/>
            <a:r>
              <a:rPr lang="en-US" dirty="0">
                <a:latin typeface="+mj-lt"/>
              </a:rPr>
              <a:t>Writing is high energy and very slow</a:t>
            </a:r>
          </a:p>
          <a:p>
            <a:pPr lvl="2"/>
            <a:r>
              <a:rPr lang="en-US" dirty="0">
                <a:latin typeface="+mj-lt"/>
              </a:rPr>
              <a:t>Writing also has to occur in blocks (e.g. 512 bytes)</a:t>
            </a:r>
          </a:p>
          <a:p>
            <a:pPr lvl="2"/>
            <a:endParaRPr lang="en-US" dirty="0">
              <a:latin typeface="+mj-lt"/>
            </a:endParaRPr>
          </a:p>
          <a:p>
            <a:r>
              <a:rPr lang="en-US" dirty="0">
                <a:latin typeface="+mj-lt"/>
              </a:rPr>
              <a:t>Concern: Flash has a limited lifetime ~10,000 writes</a:t>
            </a:r>
          </a:p>
          <a:p>
            <a:pPr lvl="1"/>
            <a:r>
              <a:rPr lang="en-US" dirty="0">
                <a:latin typeface="+mj-lt"/>
              </a:rPr>
              <a:t>Only writing to Flash when you load code? Essentially forever</a:t>
            </a:r>
          </a:p>
          <a:p>
            <a:pPr lvl="1"/>
            <a:r>
              <a:rPr lang="en-US" dirty="0">
                <a:latin typeface="+mj-lt"/>
              </a:rPr>
              <a:t>Recording data to Flash every second? 2.8 hours</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81803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E8DC-BBCD-4D5E-8047-86756178511A}"/>
              </a:ext>
            </a:extLst>
          </p:cNvPr>
          <p:cNvSpPr>
            <a:spLocks noGrp="1"/>
          </p:cNvSpPr>
          <p:nvPr>
            <p:ph type="title"/>
          </p:nvPr>
        </p:nvSpPr>
        <p:spPr/>
        <p:txBody>
          <a:bodyPr/>
          <a:lstStyle/>
          <a:p>
            <a:r>
              <a:rPr lang="en-US" b="1" dirty="0">
                <a:latin typeface="+mn-lt"/>
              </a:rPr>
              <a:t>SRAM (RAM) versus Flash (ROM) memory</a:t>
            </a:r>
          </a:p>
        </p:txBody>
      </p:sp>
      <p:sp>
        <p:nvSpPr>
          <p:cNvPr id="3" name="Content Placeholder 2">
            <a:extLst>
              <a:ext uri="{FF2B5EF4-FFF2-40B4-BE49-F238E27FC236}">
                <a16:creationId xmlns:a16="http://schemas.microsoft.com/office/drawing/2014/main" id="{05EF6839-A51C-4A18-9F32-9931C1BF8EC7}"/>
              </a:ext>
            </a:extLst>
          </p:cNvPr>
          <p:cNvSpPr>
            <a:spLocks noGrp="1"/>
          </p:cNvSpPr>
          <p:nvPr>
            <p:ph idx="1"/>
          </p:nvPr>
        </p:nvSpPr>
        <p:spPr/>
        <p:txBody>
          <a:bodyPr>
            <a:normAutofit fontScale="92500" lnSpcReduction="20000"/>
          </a:bodyPr>
          <a:lstStyle/>
          <a:p>
            <a:r>
              <a:rPr lang="en-US" dirty="0">
                <a:latin typeface="+mj-lt"/>
              </a:rPr>
              <a:t>Size and time difference between non-volatile and volatile memory is </a:t>
            </a:r>
            <a:r>
              <a:rPr lang="en-US" i="1" dirty="0">
                <a:latin typeface="+mj-lt"/>
              </a:rPr>
              <a:t>significantly</a:t>
            </a:r>
            <a:r>
              <a:rPr lang="en-US" dirty="0">
                <a:latin typeface="+mj-lt"/>
              </a:rPr>
              <a:t> reduced from traditional computing</a:t>
            </a:r>
          </a:p>
          <a:p>
            <a:pPr lvl="1"/>
            <a:r>
              <a:rPr lang="en-US" dirty="0">
                <a:latin typeface="+mj-lt"/>
              </a:rPr>
              <a:t>Non-volatile store 2-10x larger than volatile</a:t>
            </a:r>
          </a:p>
          <a:p>
            <a:pPr lvl="1"/>
            <a:r>
              <a:rPr lang="en-US" dirty="0">
                <a:latin typeface="+mj-lt"/>
              </a:rPr>
              <a:t>Single-cycle RAM. Maybe two-cycles to Flash (to read)</a:t>
            </a:r>
          </a:p>
          <a:p>
            <a:pPr lvl="1"/>
            <a:endParaRPr lang="en-US" dirty="0">
              <a:latin typeface="+mj-lt"/>
            </a:endParaRPr>
          </a:p>
          <a:p>
            <a:r>
              <a:rPr lang="en-US" dirty="0">
                <a:latin typeface="+mj-lt"/>
              </a:rPr>
              <a:t>Major difference: energy and writability</a:t>
            </a:r>
          </a:p>
          <a:p>
            <a:pPr lvl="1"/>
            <a:r>
              <a:rPr lang="en-US" dirty="0">
                <a:latin typeface="+mj-lt"/>
              </a:rPr>
              <a:t>SRAM is low-energy to read and write (no refresh needed)</a:t>
            </a:r>
          </a:p>
          <a:p>
            <a:pPr lvl="1"/>
            <a:r>
              <a:rPr lang="en-US" dirty="0">
                <a:latin typeface="+mj-lt"/>
              </a:rPr>
              <a:t>Flash is lowish-energy to read, but very high energy to write</a:t>
            </a:r>
          </a:p>
          <a:p>
            <a:pPr lvl="1"/>
            <a:endParaRPr lang="en-US" dirty="0">
              <a:latin typeface="+mj-lt"/>
            </a:endParaRPr>
          </a:p>
          <a:p>
            <a:r>
              <a:rPr lang="en-US" dirty="0">
                <a:latin typeface="+mj-lt"/>
              </a:rPr>
              <a:t>Hierarchical structure is not enforced</a:t>
            </a:r>
          </a:p>
          <a:p>
            <a:pPr lvl="1"/>
            <a:r>
              <a:rPr lang="en-US" dirty="0">
                <a:latin typeface="+mj-lt"/>
              </a:rPr>
              <a:t>Same address space for RAM and Flash (very different from traditional)</a:t>
            </a:r>
          </a:p>
          <a:p>
            <a:pPr lvl="1"/>
            <a:r>
              <a:rPr lang="en-US" dirty="0">
                <a:latin typeface="+mj-lt"/>
              </a:rPr>
              <a:t>Run instructions right inside of Flash</a:t>
            </a:r>
          </a:p>
          <a:p>
            <a:pPr lvl="1"/>
            <a:r>
              <a:rPr lang="en-US" dirty="0">
                <a:latin typeface="+mj-lt"/>
              </a:rPr>
              <a:t>Keep variables in RAM (or const variables in Flash)</a:t>
            </a:r>
          </a:p>
        </p:txBody>
      </p:sp>
      <p:sp>
        <p:nvSpPr>
          <p:cNvPr id="4" name="Slide Number Placeholder 3">
            <a:extLst>
              <a:ext uri="{FF2B5EF4-FFF2-40B4-BE49-F238E27FC236}">
                <a16:creationId xmlns:a16="http://schemas.microsoft.com/office/drawing/2014/main" id="{B08026D6-39DF-45B3-981E-B24EDDF334EF}"/>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3565080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b="1" dirty="0">
                <a:latin typeface="+mn-lt"/>
              </a:rPr>
              <a:t>FRAM and MRAM</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FRAM and MRAM are both rising protentional Flash replacements</a:t>
            </a:r>
          </a:p>
          <a:p>
            <a:pPr lvl="1"/>
            <a:r>
              <a:rPr lang="en-US" dirty="0">
                <a:latin typeface="+mj-lt"/>
              </a:rPr>
              <a:t>Non-volatile</a:t>
            </a:r>
          </a:p>
          <a:p>
            <a:pPr lvl="1"/>
            <a:r>
              <a:rPr lang="en-US" dirty="0">
                <a:latin typeface="+mj-lt"/>
              </a:rPr>
              <a:t>Writable at the byte level</a:t>
            </a:r>
          </a:p>
          <a:p>
            <a:pPr lvl="1"/>
            <a:r>
              <a:rPr lang="en-US" dirty="0">
                <a:latin typeface="+mj-lt"/>
              </a:rPr>
              <a:t>Very high to infinite write/erase cycles</a:t>
            </a:r>
          </a:p>
          <a:p>
            <a:pPr lvl="1"/>
            <a:r>
              <a:rPr lang="en-US" dirty="0">
                <a:latin typeface="+mj-lt"/>
              </a:rPr>
              <a:t>Lower energy costs for writing and reading</a:t>
            </a:r>
          </a:p>
          <a:p>
            <a:pPr lvl="1"/>
            <a:endParaRPr lang="en-US" dirty="0">
              <a:latin typeface="+mj-lt"/>
            </a:endParaRPr>
          </a:p>
          <a:p>
            <a:r>
              <a:rPr lang="en-US" dirty="0">
                <a:latin typeface="+mj-lt"/>
              </a:rPr>
              <a:t>The two-use unrelated magnetic techniques for data storage</a:t>
            </a:r>
          </a:p>
          <a:p>
            <a:pPr lvl="1"/>
            <a:endParaRPr lang="en-US" dirty="0">
              <a:latin typeface="+mj-lt"/>
            </a:endParaRPr>
          </a:p>
          <a:p>
            <a:r>
              <a:rPr lang="en-US" dirty="0">
                <a:latin typeface="+mj-lt"/>
              </a:rPr>
              <a:t>Starting to appear in microcontrollers</a:t>
            </a:r>
          </a:p>
          <a:p>
            <a:pPr lvl="1"/>
            <a:r>
              <a:rPr lang="en-US" dirty="0">
                <a:latin typeface="+mj-lt"/>
              </a:rPr>
              <a:t>TI MSP430s have used 16 kB FRAM</a:t>
            </a:r>
          </a:p>
          <a:p>
            <a:pPr lvl="1"/>
            <a:r>
              <a:rPr lang="en-US" dirty="0">
                <a:latin typeface="+mj-lt"/>
              </a:rPr>
              <a:t>Apollo4 (ARM Cortex-M4F) has 2 MB of MRAM</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3188302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56" y="288776"/>
            <a:ext cx="10789884" cy="1143000"/>
          </a:xfrm>
        </p:spPr>
        <p:txBody>
          <a:bodyPr>
            <a:noAutofit/>
          </a:bodyPr>
          <a:lstStyle/>
          <a:p>
            <a:r>
              <a:rPr lang="en-US" b="1" dirty="0"/>
              <a:t>How to choose microcontrollers for projects ?</a:t>
            </a:r>
          </a:p>
        </p:txBody>
      </p:sp>
      <p:sp>
        <p:nvSpPr>
          <p:cNvPr id="4" name="Content Placeholder 3"/>
          <p:cNvSpPr>
            <a:spLocks noGrp="1"/>
          </p:cNvSpPr>
          <p:nvPr>
            <p:ph idx="1"/>
          </p:nvPr>
        </p:nvSpPr>
        <p:spPr>
          <a:xfrm>
            <a:off x="731556" y="1431776"/>
            <a:ext cx="8490527" cy="4772891"/>
          </a:xfrm>
        </p:spPr>
        <p:txBody>
          <a:bodyPr>
            <a:normAutofit/>
          </a:bodyPr>
          <a:lstStyle/>
          <a:p>
            <a:pPr>
              <a:lnSpc>
                <a:spcPct val="140000"/>
              </a:lnSpc>
            </a:pPr>
            <a:r>
              <a:rPr lang="en-US" dirty="0">
                <a:latin typeface="+mj-lt"/>
              </a:rPr>
              <a:t>What metrics we need to consider?</a:t>
            </a:r>
          </a:p>
          <a:p>
            <a:pPr lvl="1">
              <a:lnSpc>
                <a:spcPct val="140000"/>
              </a:lnSpc>
            </a:pPr>
            <a:r>
              <a:rPr lang="en-US" dirty="0">
                <a:latin typeface="+mj-lt"/>
              </a:rPr>
              <a:t>Power consumption</a:t>
            </a:r>
          </a:p>
          <a:p>
            <a:pPr lvl="1">
              <a:lnSpc>
                <a:spcPct val="140000"/>
              </a:lnSpc>
            </a:pPr>
            <a:r>
              <a:rPr lang="en-US" dirty="0">
                <a:latin typeface="+mj-lt"/>
              </a:rPr>
              <a:t>Clock frequency</a:t>
            </a:r>
          </a:p>
          <a:p>
            <a:pPr lvl="1">
              <a:lnSpc>
                <a:spcPct val="140000"/>
              </a:lnSpc>
            </a:pPr>
            <a:r>
              <a:rPr lang="en-US" dirty="0">
                <a:latin typeface="+mj-lt"/>
              </a:rPr>
              <a:t>IO pins</a:t>
            </a:r>
          </a:p>
          <a:p>
            <a:pPr lvl="1">
              <a:lnSpc>
                <a:spcPct val="140000"/>
              </a:lnSpc>
            </a:pPr>
            <a:r>
              <a:rPr lang="en-US" dirty="0">
                <a:latin typeface="+mj-lt"/>
              </a:rPr>
              <a:t>Memory</a:t>
            </a:r>
          </a:p>
          <a:p>
            <a:pPr lvl="1">
              <a:lnSpc>
                <a:spcPct val="140000"/>
              </a:lnSpc>
            </a:pPr>
            <a:r>
              <a:rPr lang="en-US" dirty="0">
                <a:latin typeface="+mj-lt"/>
              </a:rPr>
              <a:t>Internal functions</a:t>
            </a:r>
          </a:p>
          <a:p>
            <a:pPr lvl="1">
              <a:lnSpc>
                <a:spcPct val="140000"/>
              </a:lnSpc>
            </a:pPr>
            <a:r>
              <a:rPr lang="en-US" dirty="0">
                <a:latin typeface="+mj-lt"/>
              </a:rPr>
              <a:t>Others</a:t>
            </a:r>
          </a:p>
          <a:p>
            <a:pPr>
              <a:lnSpc>
                <a:spcPct val="140000"/>
              </a:lnSpc>
            </a:pPr>
            <a:endParaRPr lang="en-US" dirty="0"/>
          </a:p>
          <a:p>
            <a:pPr>
              <a:lnSpc>
                <a:spcPct val="140000"/>
              </a:lnSpc>
            </a:pPr>
            <a:endParaRPr lang="en-US" dirty="0"/>
          </a:p>
          <a:p>
            <a:pPr lvl="1">
              <a:lnSpc>
                <a:spcPct val="140000"/>
              </a:lnSpc>
            </a:pPr>
            <a:endParaRPr lang="en-US" dirty="0"/>
          </a:p>
        </p:txBody>
      </p:sp>
    </p:spTree>
    <p:extLst>
      <p:ext uri="{BB962C8B-B14F-4D97-AF65-F5344CB8AC3E}">
        <p14:creationId xmlns:p14="http://schemas.microsoft.com/office/powerpoint/2010/main" val="1227563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p:cNvSpPr>
            <a:spLocks noGrp="1"/>
          </p:cNvSpPr>
          <p:nvPr>
            <p:ph idx="1"/>
          </p:nvPr>
        </p:nvSpPr>
        <p:spPr>
          <a:xfrm>
            <a:off x="731556" y="1431776"/>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5" name="Picture 4">
            <a:extLst>
              <a:ext uri="{FF2B5EF4-FFF2-40B4-BE49-F238E27FC236}">
                <a16:creationId xmlns:a16="http://schemas.microsoft.com/office/drawing/2014/main" id="{D692C33D-4777-AE64-1EB7-444095D0962A}"/>
              </a:ext>
            </a:extLst>
          </p:cNvPr>
          <p:cNvPicPr>
            <a:picLocks noChangeAspect="1"/>
          </p:cNvPicPr>
          <p:nvPr/>
        </p:nvPicPr>
        <p:blipFill>
          <a:blip r:embed="rId2"/>
          <a:stretch>
            <a:fillRect/>
          </a:stretch>
        </p:blipFill>
        <p:spPr>
          <a:xfrm>
            <a:off x="7977262" y="3960231"/>
            <a:ext cx="3291839" cy="2244436"/>
          </a:xfrm>
          <a:prstGeom prst="rect">
            <a:avLst/>
          </a:prstGeom>
        </p:spPr>
      </p:pic>
      <p:pic>
        <p:nvPicPr>
          <p:cNvPr id="1030" name="Picture 6" descr="The new NDP120 is claimed to offer a 25x performance boost over the company's current parts. (📷: Syntiant)">
            <a:extLst>
              <a:ext uri="{FF2B5EF4-FFF2-40B4-BE49-F238E27FC236}">
                <a16:creationId xmlns:a16="http://schemas.microsoft.com/office/drawing/2014/main" id="{DD66A226-8A71-3001-DEF0-EFE33D8F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39" y="2833165"/>
            <a:ext cx="6737252" cy="378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394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56" y="288776"/>
            <a:ext cx="10789884" cy="1143000"/>
          </a:xfrm>
        </p:spPr>
        <p:txBody>
          <a:bodyPr>
            <a:noAutofit/>
          </a:bodyPr>
          <a:lstStyle/>
          <a:p>
            <a:r>
              <a:rPr lang="en-US" b="1" dirty="0"/>
              <a:t>Microcontrollers with neural networks</a:t>
            </a:r>
          </a:p>
        </p:txBody>
      </p:sp>
      <p:sp>
        <p:nvSpPr>
          <p:cNvPr id="4" name="Content Placeholder 3"/>
          <p:cNvSpPr>
            <a:spLocks noGrp="1"/>
          </p:cNvSpPr>
          <p:nvPr>
            <p:ph idx="1"/>
          </p:nvPr>
        </p:nvSpPr>
        <p:spPr>
          <a:xfrm>
            <a:off x="731556" y="1431776"/>
            <a:ext cx="10388955" cy="4772891"/>
          </a:xfrm>
        </p:spPr>
        <p:txBody>
          <a:bodyPr>
            <a:normAutofit/>
          </a:bodyPr>
          <a:lstStyle/>
          <a:p>
            <a:pPr>
              <a:lnSpc>
                <a:spcPct val="140000"/>
              </a:lnSpc>
            </a:pPr>
            <a:r>
              <a:rPr lang="en-US" dirty="0">
                <a:latin typeface="+mj-lt"/>
              </a:rPr>
              <a:t>Very low-power for specific tasks. Voice detection at hundreds of microwatts of power consumption</a:t>
            </a:r>
          </a:p>
          <a:p>
            <a:pPr>
              <a:lnSpc>
                <a:spcPct val="140000"/>
              </a:lnSpc>
            </a:pPr>
            <a:endParaRPr lang="en-US" dirty="0"/>
          </a:p>
          <a:p>
            <a:pPr>
              <a:lnSpc>
                <a:spcPct val="140000"/>
              </a:lnSpc>
            </a:pPr>
            <a:endParaRPr lang="en-US" dirty="0"/>
          </a:p>
          <a:p>
            <a:pPr lvl="1">
              <a:lnSpc>
                <a:spcPct val="140000"/>
              </a:lnSpc>
            </a:pPr>
            <a:endParaRPr lang="en-US" dirty="0"/>
          </a:p>
        </p:txBody>
      </p:sp>
      <p:pic>
        <p:nvPicPr>
          <p:cNvPr id="3" name="Online Media 2" descr="Syntiant NDP120 Google Hotword Demo">
            <a:hlinkClick r:id="" action="ppaction://media"/>
            <a:extLst>
              <a:ext uri="{FF2B5EF4-FFF2-40B4-BE49-F238E27FC236}">
                <a16:creationId xmlns:a16="http://schemas.microsoft.com/office/drawing/2014/main" id="{10CAAA7C-023E-5E64-A255-5F2AAC054C9F}"/>
              </a:ext>
            </a:extLst>
          </p:cNvPr>
          <p:cNvPicPr>
            <a:picLocks noRot="1" noChangeAspect="1"/>
          </p:cNvPicPr>
          <p:nvPr>
            <a:videoFile r:link="rId1"/>
          </p:nvPr>
        </p:nvPicPr>
        <p:blipFill>
          <a:blip r:embed="rId3"/>
          <a:stretch>
            <a:fillRect/>
          </a:stretch>
        </p:blipFill>
        <p:spPr>
          <a:xfrm>
            <a:off x="2691627" y="2828871"/>
            <a:ext cx="6808745" cy="3846941"/>
          </a:xfrm>
          <a:prstGeom prst="rect">
            <a:avLst/>
          </a:prstGeom>
        </p:spPr>
      </p:pic>
    </p:spTree>
    <p:extLst>
      <p:ext uri="{BB962C8B-B14F-4D97-AF65-F5344CB8AC3E}">
        <p14:creationId xmlns:p14="http://schemas.microsoft.com/office/powerpoint/2010/main" val="17627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p:txBody>
          <a:bodyPr/>
          <a:lstStyle/>
          <a:p>
            <a:r>
              <a:rPr lang="en-US" b="1" dirty="0">
                <a:latin typeface="+mn-lt"/>
              </a:rPr>
              <a:t>Case study: </a:t>
            </a:r>
            <a:r>
              <a:rPr lang="en-US" b="1" dirty="0" err="1">
                <a:latin typeface="+mn-lt"/>
              </a:rPr>
              <a:t>LoRea</a:t>
            </a:r>
            <a:r>
              <a:rPr lang="en-US" b="1" dirty="0">
                <a:latin typeface="+mn-lt"/>
              </a:rPr>
              <a:t> and Edison Tag</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8" name="Picture 7">
            <a:extLst>
              <a:ext uri="{FF2B5EF4-FFF2-40B4-BE49-F238E27FC236}">
                <a16:creationId xmlns:a16="http://schemas.microsoft.com/office/drawing/2014/main" id="{E9E9B691-7324-51E7-E73D-45516F1F9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8" y="2480713"/>
            <a:ext cx="4627610" cy="3085612"/>
          </a:xfrm>
          <a:prstGeom prst="rect">
            <a:avLst/>
          </a:prstGeom>
        </p:spPr>
      </p:pic>
      <p:pic>
        <p:nvPicPr>
          <p:cNvPr id="3" name="Picture 2">
            <a:extLst>
              <a:ext uri="{FF2B5EF4-FFF2-40B4-BE49-F238E27FC236}">
                <a16:creationId xmlns:a16="http://schemas.microsoft.com/office/drawing/2014/main" id="{2F461D0E-72D2-15FA-A675-9EFE5209B7FE}"/>
              </a:ext>
            </a:extLst>
          </p:cNvPr>
          <p:cNvPicPr>
            <a:picLocks noChangeAspect="1"/>
          </p:cNvPicPr>
          <p:nvPr/>
        </p:nvPicPr>
        <p:blipFill>
          <a:blip r:embed="rId3"/>
          <a:stretch>
            <a:fillRect/>
          </a:stretch>
        </p:blipFill>
        <p:spPr>
          <a:xfrm>
            <a:off x="6096000" y="2334752"/>
            <a:ext cx="3968605" cy="3377534"/>
          </a:xfrm>
          <a:prstGeom prst="rect">
            <a:avLst/>
          </a:prstGeom>
        </p:spPr>
      </p:pic>
    </p:spTree>
    <p:extLst>
      <p:ext uri="{BB962C8B-B14F-4D97-AF65-F5344CB8AC3E}">
        <p14:creationId xmlns:p14="http://schemas.microsoft.com/office/powerpoint/2010/main" val="4052611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p:txBody>
          <a:bodyPr/>
          <a:lstStyle/>
          <a:p>
            <a:r>
              <a:rPr lang="en-US" b="1" dirty="0">
                <a:latin typeface="+mn-lt"/>
              </a:rPr>
              <a:t>Case study: </a:t>
            </a:r>
            <a:r>
              <a:rPr lang="en-US" b="1" dirty="0" err="1">
                <a:latin typeface="+mn-lt"/>
              </a:rPr>
              <a:t>LoRea</a:t>
            </a:r>
            <a:r>
              <a:rPr lang="en-US" b="1" dirty="0">
                <a:latin typeface="+mn-lt"/>
              </a:rPr>
              <a:t> backscatter tag</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47</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r>
              <a:rPr lang="en-US" dirty="0">
                <a:latin typeface="+mj-lt"/>
              </a:rPr>
              <a:t>Microcontroller: MSP430FR5969, 100 </a:t>
            </a:r>
            <a:r>
              <a:rPr lang="en-US" dirty="0" err="1">
                <a:latin typeface="+mj-lt"/>
              </a:rPr>
              <a:t>uA</a:t>
            </a:r>
            <a:r>
              <a:rPr lang="en-US" dirty="0">
                <a:latin typeface="+mj-lt"/>
              </a:rPr>
              <a:t>/MHz</a:t>
            </a:r>
          </a:p>
          <a:p>
            <a:r>
              <a:rPr lang="en-US" dirty="0">
                <a:latin typeface="+mj-lt"/>
              </a:rPr>
              <a:t>Clock rate: 16 MHz CPU</a:t>
            </a:r>
          </a:p>
          <a:p>
            <a:r>
              <a:rPr lang="en-US" dirty="0">
                <a:latin typeface="+mj-lt"/>
              </a:rPr>
              <a:t>Memory: 64 kB FRAM, 2 kB SRAM</a:t>
            </a:r>
          </a:p>
          <a:p>
            <a:r>
              <a:rPr lang="en-US" dirty="0">
                <a:latin typeface="+mj-lt"/>
              </a:rPr>
              <a:t>Peripherals: ADC,DMA, UART, Timer</a:t>
            </a:r>
          </a:p>
          <a:p>
            <a:r>
              <a:rPr lang="en-US" dirty="0">
                <a:latin typeface="+mj-lt"/>
              </a:rPr>
              <a:t>Pins: 38 to 48 depending on the package type</a:t>
            </a:r>
          </a:p>
          <a:p>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137990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35FE-BAB3-468B-B6C7-6851ABCB2B8D}"/>
              </a:ext>
            </a:extLst>
          </p:cNvPr>
          <p:cNvSpPr>
            <a:spLocks noGrp="1"/>
          </p:cNvSpPr>
          <p:nvPr>
            <p:ph type="title"/>
          </p:nvPr>
        </p:nvSpPr>
        <p:spPr>
          <a:xfrm>
            <a:off x="346417" y="337122"/>
            <a:ext cx="11499166" cy="1325563"/>
          </a:xfrm>
        </p:spPr>
        <p:txBody>
          <a:bodyPr>
            <a:normAutofit/>
          </a:bodyPr>
          <a:lstStyle/>
          <a:p>
            <a:r>
              <a:rPr lang="en-US" sz="4000" b="1" dirty="0">
                <a:latin typeface="+mn-lt"/>
              </a:rPr>
              <a:t>Energy harvesting can lead to intermittent computing</a:t>
            </a:r>
          </a:p>
        </p:txBody>
      </p:sp>
      <p:sp>
        <p:nvSpPr>
          <p:cNvPr id="4" name="Slide Number Placeholder 3">
            <a:extLst>
              <a:ext uri="{FF2B5EF4-FFF2-40B4-BE49-F238E27FC236}">
                <a16:creationId xmlns:a16="http://schemas.microsoft.com/office/drawing/2014/main" id="{FE585A50-A5B1-4CD2-8E21-40D229D3E3BF}"/>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6" name="Picture 5" descr="A close up of a sign&#10;&#10;Description generated with very high confidence">
            <a:extLst>
              <a:ext uri="{FF2B5EF4-FFF2-40B4-BE49-F238E27FC236}">
                <a16:creationId xmlns:a16="http://schemas.microsoft.com/office/drawing/2014/main" id="{11176D97-391C-4FC2-9F71-A0B326F25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99" y="1587119"/>
            <a:ext cx="6720840" cy="316651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0E7FD0B2-9A6F-43C2-9CA7-591E067B0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104" y="1997630"/>
            <a:ext cx="6096000" cy="251301"/>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55A76FBD-AB89-46BE-8D6E-80E43339D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204" y="2670526"/>
            <a:ext cx="6019800" cy="290568"/>
          </a:xfrm>
          <a:prstGeom prst="rect">
            <a:avLst/>
          </a:prstGeom>
        </p:spPr>
      </p:pic>
      <p:sp>
        <p:nvSpPr>
          <p:cNvPr id="9" name="Flowchart: Magnetic Disk 8">
            <a:extLst>
              <a:ext uri="{FF2B5EF4-FFF2-40B4-BE49-F238E27FC236}">
                <a16:creationId xmlns:a16="http://schemas.microsoft.com/office/drawing/2014/main" id="{BFACBA44-5369-4744-AA36-2E302B10874C}"/>
              </a:ext>
            </a:extLst>
          </p:cNvPr>
          <p:cNvSpPr/>
          <p:nvPr/>
        </p:nvSpPr>
        <p:spPr bwMode="auto">
          <a:xfrm>
            <a:off x="5166486" y="5776653"/>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0" name="Flowchart: Magnetic Disk 9">
            <a:extLst>
              <a:ext uri="{FF2B5EF4-FFF2-40B4-BE49-F238E27FC236}">
                <a16:creationId xmlns:a16="http://schemas.microsoft.com/office/drawing/2014/main" id="{2030D5D0-E620-4DF5-9103-C3F89B0F5542}"/>
              </a:ext>
            </a:extLst>
          </p:cNvPr>
          <p:cNvSpPr/>
          <p:nvPr/>
        </p:nvSpPr>
        <p:spPr bwMode="auto">
          <a:xfrm>
            <a:off x="5804311" y="5776653"/>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1" name="Flowchart: Magnetic Disk 10">
            <a:extLst>
              <a:ext uri="{FF2B5EF4-FFF2-40B4-BE49-F238E27FC236}">
                <a16:creationId xmlns:a16="http://schemas.microsoft.com/office/drawing/2014/main" id="{6481323D-1B18-4B07-9055-B68EB4CBD6D0}"/>
              </a:ext>
            </a:extLst>
          </p:cNvPr>
          <p:cNvSpPr/>
          <p:nvPr/>
        </p:nvSpPr>
        <p:spPr bwMode="auto">
          <a:xfrm>
            <a:off x="6444391" y="5776653"/>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 name="Flowchart: Magnetic Disk 11">
            <a:extLst>
              <a:ext uri="{FF2B5EF4-FFF2-40B4-BE49-F238E27FC236}">
                <a16:creationId xmlns:a16="http://schemas.microsoft.com/office/drawing/2014/main" id="{70B077FC-947A-49E9-B470-A8930D1918EC}"/>
              </a:ext>
            </a:extLst>
          </p:cNvPr>
          <p:cNvSpPr/>
          <p:nvPr/>
        </p:nvSpPr>
        <p:spPr bwMode="auto">
          <a:xfrm>
            <a:off x="5166486" y="5771003"/>
            <a:ext cx="640080" cy="640080"/>
          </a:xfrm>
          <a:prstGeom prst="flowChartMagneticDisk">
            <a:avLst/>
          </a:prstGeom>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3" name="Flowchart: Magnetic Disk 12">
            <a:extLst>
              <a:ext uri="{FF2B5EF4-FFF2-40B4-BE49-F238E27FC236}">
                <a16:creationId xmlns:a16="http://schemas.microsoft.com/office/drawing/2014/main" id="{9B65E4D5-A8AA-43D3-81FF-47AD7E4EA780}"/>
              </a:ext>
            </a:extLst>
          </p:cNvPr>
          <p:cNvSpPr/>
          <p:nvPr/>
        </p:nvSpPr>
        <p:spPr bwMode="auto">
          <a:xfrm>
            <a:off x="5804311" y="5771003"/>
            <a:ext cx="640080" cy="640080"/>
          </a:xfrm>
          <a:prstGeom prst="flowChartMagneticDisk">
            <a:avLst/>
          </a:prstGeom>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4" name="Flowchart: Magnetic Disk 13">
            <a:extLst>
              <a:ext uri="{FF2B5EF4-FFF2-40B4-BE49-F238E27FC236}">
                <a16:creationId xmlns:a16="http://schemas.microsoft.com/office/drawing/2014/main" id="{CBEAD5B8-0D54-4D9B-83E2-9AE7D5A7BB03}"/>
              </a:ext>
            </a:extLst>
          </p:cNvPr>
          <p:cNvSpPr/>
          <p:nvPr/>
        </p:nvSpPr>
        <p:spPr bwMode="auto">
          <a:xfrm>
            <a:off x="6444391" y="5771003"/>
            <a:ext cx="640080" cy="640080"/>
          </a:xfrm>
          <a:prstGeom prst="flowChartMagneticDisk">
            <a:avLst/>
          </a:prstGeom>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5" name="Flowchart: Magnetic Disk 14">
            <a:extLst>
              <a:ext uri="{FF2B5EF4-FFF2-40B4-BE49-F238E27FC236}">
                <a16:creationId xmlns:a16="http://schemas.microsoft.com/office/drawing/2014/main" id="{530946B6-7A3E-428F-81F5-55041BCA2FAC}"/>
              </a:ext>
            </a:extLst>
          </p:cNvPr>
          <p:cNvSpPr/>
          <p:nvPr/>
        </p:nvSpPr>
        <p:spPr bwMode="auto">
          <a:xfrm>
            <a:off x="5159569" y="5771973"/>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6" name="Flowchart: Magnetic Disk 15">
            <a:extLst>
              <a:ext uri="{FF2B5EF4-FFF2-40B4-BE49-F238E27FC236}">
                <a16:creationId xmlns:a16="http://schemas.microsoft.com/office/drawing/2014/main" id="{79334FD4-E0B6-4366-901C-FE2B31B85688}"/>
              </a:ext>
            </a:extLst>
          </p:cNvPr>
          <p:cNvSpPr/>
          <p:nvPr/>
        </p:nvSpPr>
        <p:spPr bwMode="auto">
          <a:xfrm>
            <a:off x="5797394" y="5772025"/>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7" name="Flowchart: Magnetic Disk 16">
            <a:extLst>
              <a:ext uri="{FF2B5EF4-FFF2-40B4-BE49-F238E27FC236}">
                <a16:creationId xmlns:a16="http://schemas.microsoft.com/office/drawing/2014/main" id="{59566D64-3E70-4A96-B002-FCD654C37144}"/>
              </a:ext>
            </a:extLst>
          </p:cNvPr>
          <p:cNvSpPr/>
          <p:nvPr/>
        </p:nvSpPr>
        <p:spPr bwMode="auto">
          <a:xfrm>
            <a:off x="6437474" y="5771973"/>
            <a:ext cx="640080" cy="640080"/>
          </a:xfrm>
          <a:prstGeom prst="flowChartMagneticDisk">
            <a:avLst/>
          </a:prstGeom>
          <a:solidFill>
            <a:schemeClr val="accent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1976A630-BA5C-41D5-B647-52A01615928D}"/>
              </a:ext>
            </a:extLst>
          </p:cNvPr>
          <p:cNvPicPr>
            <a:picLocks noChangeAspect="1"/>
          </p:cNvPicPr>
          <p:nvPr/>
        </p:nvPicPr>
        <p:blipFill rotWithShape="1">
          <a:blip r:embed="rId5"/>
          <a:srcRect b="42768"/>
          <a:stretch/>
        </p:blipFill>
        <p:spPr>
          <a:xfrm>
            <a:off x="5150396" y="5745251"/>
            <a:ext cx="658425" cy="376828"/>
          </a:xfrm>
          <a:prstGeom prst="rect">
            <a:avLst/>
          </a:prstGeom>
        </p:spPr>
      </p:pic>
      <p:sp>
        <p:nvSpPr>
          <p:cNvPr id="19" name="Arc 18">
            <a:extLst>
              <a:ext uri="{FF2B5EF4-FFF2-40B4-BE49-F238E27FC236}">
                <a16:creationId xmlns:a16="http://schemas.microsoft.com/office/drawing/2014/main" id="{AB4CEE88-7744-43FE-98AA-90ED8903AFAF}"/>
              </a:ext>
            </a:extLst>
          </p:cNvPr>
          <p:cNvSpPr/>
          <p:nvPr/>
        </p:nvSpPr>
        <p:spPr bwMode="auto">
          <a:xfrm>
            <a:off x="5150396" y="5907502"/>
            <a:ext cx="658426" cy="328400"/>
          </a:xfrm>
          <a:prstGeom prst="arc">
            <a:avLst>
              <a:gd name="adj1" fmla="val 532991"/>
              <a:gd name="adj2" fmla="val 10317496"/>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66D184F6-FC00-4FD3-8104-97E2FE31AD5C}"/>
              </a:ext>
            </a:extLst>
          </p:cNvPr>
          <p:cNvPicPr>
            <a:picLocks noChangeAspect="1"/>
          </p:cNvPicPr>
          <p:nvPr/>
        </p:nvPicPr>
        <p:blipFill rotWithShape="1">
          <a:blip r:embed="rId5"/>
          <a:srcRect b="42768"/>
          <a:stretch/>
        </p:blipFill>
        <p:spPr>
          <a:xfrm>
            <a:off x="5788221" y="5761478"/>
            <a:ext cx="658425" cy="376828"/>
          </a:xfrm>
          <a:prstGeom prst="rect">
            <a:avLst/>
          </a:prstGeom>
        </p:spPr>
      </p:pic>
      <p:sp>
        <p:nvSpPr>
          <p:cNvPr id="21" name="Arc 20">
            <a:extLst>
              <a:ext uri="{FF2B5EF4-FFF2-40B4-BE49-F238E27FC236}">
                <a16:creationId xmlns:a16="http://schemas.microsoft.com/office/drawing/2014/main" id="{9BB36BBD-FCCE-4E25-A140-53355C882F6A}"/>
              </a:ext>
            </a:extLst>
          </p:cNvPr>
          <p:cNvSpPr/>
          <p:nvPr/>
        </p:nvSpPr>
        <p:spPr bwMode="auto">
          <a:xfrm>
            <a:off x="5788221" y="5923729"/>
            <a:ext cx="658426" cy="328400"/>
          </a:xfrm>
          <a:prstGeom prst="arc">
            <a:avLst>
              <a:gd name="adj1" fmla="val 532991"/>
              <a:gd name="adj2" fmla="val 10317496"/>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0605005F-5678-41F9-8C6C-EB6B4729CF78}"/>
              </a:ext>
            </a:extLst>
          </p:cNvPr>
          <p:cNvPicPr>
            <a:picLocks noChangeAspect="1"/>
          </p:cNvPicPr>
          <p:nvPr/>
        </p:nvPicPr>
        <p:blipFill rotWithShape="1">
          <a:blip r:embed="rId5"/>
          <a:srcRect b="42768"/>
          <a:stretch/>
        </p:blipFill>
        <p:spPr>
          <a:xfrm>
            <a:off x="6426046" y="5761478"/>
            <a:ext cx="658425" cy="376828"/>
          </a:xfrm>
          <a:prstGeom prst="rect">
            <a:avLst/>
          </a:prstGeom>
        </p:spPr>
      </p:pic>
      <p:sp>
        <p:nvSpPr>
          <p:cNvPr id="23" name="Arc 22">
            <a:extLst>
              <a:ext uri="{FF2B5EF4-FFF2-40B4-BE49-F238E27FC236}">
                <a16:creationId xmlns:a16="http://schemas.microsoft.com/office/drawing/2014/main" id="{9573F24B-DD6D-4643-9135-D3D4716C9C71}"/>
              </a:ext>
            </a:extLst>
          </p:cNvPr>
          <p:cNvSpPr/>
          <p:nvPr/>
        </p:nvSpPr>
        <p:spPr bwMode="auto">
          <a:xfrm>
            <a:off x="6426046" y="5923729"/>
            <a:ext cx="658426" cy="328400"/>
          </a:xfrm>
          <a:prstGeom prst="arc">
            <a:avLst>
              <a:gd name="adj1" fmla="val 532991"/>
              <a:gd name="adj2" fmla="val 10317496"/>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F8D62A47-11E2-4DA6-84CE-79CFA1083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0256" y="5173634"/>
            <a:ext cx="1418588" cy="1424532"/>
          </a:xfrm>
          <a:prstGeom prst="rect">
            <a:avLst/>
          </a:prstGeom>
        </p:spPr>
      </p:pic>
      <p:pic>
        <p:nvPicPr>
          <p:cNvPr id="25" name="Picture 24">
            <a:extLst>
              <a:ext uri="{FF2B5EF4-FFF2-40B4-BE49-F238E27FC236}">
                <a16:creationId xmlns:a16="http://schemas.microsoft.com/office/drawing/2014/main" id="{1D4C2B2B-7B77-4B49-A107-A7C3562AE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5828" y="5201635"/>
            <a:ext cx="1495977" cy="1424532"/>
          </a:xfrm>
          <a:prstGeom prst="rect">
            <a:avLst/>
          </a:prstGeom>
        </p:spPr>
      </p:pic>
      <p:pic>
        <p:nvPicPr>
          <p:cNvPr id="26" name="Picture 25" descr="A picture containing object&#10;&#10;Description generated with high confidence">
            <a:extLst>
              <a:ext uri="{FF2B5EF4-FFF2-40B4-BE49-F238E27FC236}">
                <a16:creationId xmlns:a16="http://schemas.microsoft.com/office/drawing/2014/main" id="{BF1A9C97-D4C9-4D10-8ECC-487FCA5D8E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2665" y="5125702"/>
            <a:ext cx="524286" cy="555066"/>
          </a:xfrm>
          <a:prstGeom prst="rect">
            <a:avLst/>
          </a:prstGeom>
        </p:spPr>
      </p:pic>
      <p:pic>
        <p:nvPicPr>
          <p:cNvPr id="27" name="Picture 26">
            <a:extLst>
              <a:ext uri="{FF2B5EF4-FFF2-40B4-BE49-F238E27FC236}">
                <a16:creationId xmlns:a16="http://schemas.microsoft.com/office/drawing/2014/main" id="{160622A9-2D32-4437-8200-7220351284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2665" y="5129141"/>
            <a:ext cx="526854" cy="557784"/>
          </a:xfrm>
          <a:prstGeom prst="rect">
            <a:avLst/>
          </a:prstGeom>
        </p:spPr>
      </p:pic>
      <p:cxnSp>
        <p:nvCxnSpPr>
          <p:cNvPr id="28" name="Straight Connector 27">
            <a:extLst>
              <a:ext uri="{FF2B5EF4-FFF2-40B4-BE49-F238E27FC236}">
                <a16:creationId xmlns:a16="http://schemas.microsoft.com/office/drawing/2014/main" id="{AD1CE19A-2BF9-4839-8766-E40932569AAB}"/>
              </a:ext>
            </a:extLst>
          </p:cNvPr>
          <p:cNvCxnSpPr>
            <a:cxnSpLocks/>
          </p:cNvCxnSpPr>
          <p:nvPr/>
        </p:nvCxnSpPr>
        <p:spPr bwMode="auto">
          <a:xfrm>
            <a:off x="4258212" y="6043242"/>
            <a:ext cx="908274"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4D2DFF35-0771-4A77-8AB8-E1BC6F264A42}"/>
              </a:ext>
            </a:extLst>
          </p:cNvPr>
          <p:cNvCxnSpPr>
            <a:cxnSpLocks/>
          </p:cNvCxnSpPr>
          <p:nvPr/>
        </p:nvCxnSpPr>
        <p:spPr bwMode="auto">
          <a:xfrm>
            <a:off x="7084472" y="6041721"/>
            <a:ext cx="908274"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63433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749D-E969-4ADE-AB4F-C5D6FDEDF75F}"/>
              </a:ext>
            </a:extLst>
          </p:cNvPr>
          <p:cNvSpPr>
            <a:spLocks noGrp="1"/>
          </p:cNvSpPr>
          <p:nvPr>
            <p:ph type="title"/>
          </p:nvPr>
        </p:nvSpPr>
        <p:spPr>
          <a:xfrm>
            <a:off x="774895" y="106211"/>
            <a:ext cx="10515600" cy="1325563"/>
          </a:xfrm>
        </p:spPr>
        <p:txBody>
          <a:bodyPr/>
          <a:lstStyle/>
          <a:p>
            <a:r>
              <a:rPr lang="en-US" b="1" dirty="0"/>
              <a:t>Disabling the microcontroller</a:t>
            </a:r>
          </a:p>
        </p:txBody>
      </p:sp>
      <p:sp>
        <p:nvSpPr>
          <p:cNvPr id="3" name="Content Placeholder 2">
            <a:extLst>
              <a:ext uri="{FF2B5EF4-FFF2-40B4-BE49-F238E27FC236}">
                <a16:creationId xmlns:a16="http://schemas.microsoft.com/office/drawing/2014/main" id="{2A938117-EF1E-46A7-8DEE-1B8829060EC0}"/>
              </a:ext>
            </a:extLst>
          </p:cNvPr>
          <p:cNvSpPr>
            <a:spLocks noGrp="1"/>
          </p:cNvSpPr>
          <p:nvPr>
            <p:ph idx="1"/>
          </p:nvPr>
        </p:nvSpPr>
        <p:spPr>
          <a:xfrm>
            <a:off x="607595" y="1142999"/>
            <a:ext cx="11356878" cy="5386589"/>
          </a:xfrm>
        </p:spPr>
        <p:txBody>
          <a:bodyPr>
            <a:normAutofit/>
          </a:bodyPr>
          <a:lstStyle/>
          <a:p>
            <a:r>
              <a:rPr lang="en-US" dirty="0">
                <a:latin typeface="+mj-lt"/>
              </a:rPr>
              <a:t>Even 2 </a:t>
            </a:r>
            <a:r>
              <a:rPr lang="en-US" dirty="0" err="1">
                <a:latin typeface="+mj-lt"/>
              </a:rPr>
              <a:t>μA</a:t>
            </a:r>
            <a:r>
              <a:rPr lang="en-US" dirty="0">
                <a:latin typeface="+mj-lt"/>
              </a:rPr>
              <a:t> sleep current might be too much for energy harvesting</a:t>
            </a:r>
          </a:p>
          <a:p>
            <a:pPr lvl="1"/>
            <a:r>
              <a:rPr lang="en-US" dirty="0">
                <a:latin typeface="+mj-lt"/>
              </a:rPr>
              <a:t>Can turn off microcontroller periodically</a:t>
            </a:r>
          </a:p>
          <a:p>
            <a:pPr lvl="1"/>
            <a:r>
              <a:rPr lang="en-US" dirty="0">
                <a:latin typeface="+mj-lt"/>
              </a:rPr>
              <a:t>Enable it again once VCC returns</a:t>
            </a:r>
          </a:p>
          <a:p>
            <a:pPr lvl="1"/>
            <a:endParaRPr lang="en-US" dirty="0">
              <a:latin typeface="+mj-lt"/>
            </a:endParaRPr>
          </a:p>
          <a:p>
            <a:r>
              <a:rPr lang="en-US" sz="2600" dirty="0">
                <a:latin typeface="+mj-lt"/>
              </a:rPr>
              <a:t>Problem: how do you write software to deal with intermittency?</a:t>
            </a:r>
          </a:p>
          <a:p>
            <a:pPr lvl="1"/>
            <a:r>
              <a:rPr lang="en-US" sz="2200" dirty="0">
                <a:latin typeface="+mj-lt"/>
              </a:rPr>
              <a:t>Run-to-completion with relatively quick code</a:t>
            </a:r>
          </a:p>
          <a:p>
            <a:pPr lvl="2"/>
            <a:r>
              <a:rPr lang="en-US" sz="2200" dirty="0">
                <a:latin typeface="+mj-lt"/>
              </a:rPr>
              <a:t>Initialize, sample sensor, send packet, turn off again</a:t>
            </a:r>
          </a:p>
          <a:p>
            <a:pPr lvl="2"/>
            <a:endParaRPr lang="en-US" sz="2200" dirty="0">
              <a:latin typeface="+mj-lt"/>
            </a:endParaRPr>
          </a:p>
          <a:p>
            <a:pPr lvl="1"/>
            <a:r>
              <a:rPr lang="en-US" sz="2200" dirty="0">
                <a:latin typeface="+mj-lt"/>
              </a:rPr>
              <a:t>Code checkpointing</a:t>
            </a:r>
          </a:p>
          <a:p>
            <a:pPr lvl="2"/>
            <a:r>
              <a:rPr lang="en-US" sz="2200" dirty="0">
                <a:latin typeface="+mj-lt"/>
              </a:rPr>
              <a:t>Save state from code and restore when power resumes</a:t>
            </a:r>
          </a:p>
          <a:p>
            <a:pPr lvl="2"/>
            <a:r>
              <a:rPr lang="en-US" sz="2200" dirty="0">
                <a:latin typeface="+mj-lt"/>
              </a:rPr>
              <a:t>Might be as little as which state the system is in, plus some samples</a:t>
            </a:r>
          </a:p>
          <a:p>
            <a:pPr lvl="2"/>
            <a:r>
              <a:rPr lang="en-US" sz="2200" dirty="0">
                <a:latin typeface="+mj-lt"/>
              </a:rPr>
              <a:t>Might be as much as saving entire stack state</a:t>
            </a:r>
          </a:p>
          <a:p>
            <a:pPr lvl="2"/>
            <a:r>
              <a:rPr lang="en-US" sz="2200" dirty="0">
                <a:latin typeface="+mj-lt"/>
              </a:rPr>
              <a:t>Needs low-energy, nonvolatile storage (FRAM or MRAM help!)</a:t>
            </a:r>
          </a:p>
        </p:txBody>
      </p:sp>
      <p:sp>
        <p:nvSpPr>
          <p:cNvPr id="4" name="Slide Number Placeholder 3">
            <a:extLst>
              <a:ext uri="{FF2B5EF4-FFF2-40B4-BE49-F238E27FC236}">
                <a16:creationId xmlns:a16="http://schemas.microsoft.com/office/drawing/2014/main" id="{8AF425E9-D68C-45CE-9CA4-4EDA27B855CC}"/>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265286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Confluence of  wireless and machine learning</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r>
              <a:rPr lang="en-US" dirty="0">
                <a:latin typeface="+mj-lt"/>
              </a:rPr>
              <a:t>Can we leverage machine learning frameworks and enhance wireless links?</a:t>
            </a:r>
          </a:p>
          <a:p>
            <a:r>
              <a:rPr lang="en-US" dirty="0">
                <a:latin typeface="+mj-lt"/>
              </a:rPr>
              <a:t>Reliability? Channel assignment? Concurrency? ….</a:t>
            </a:r>
          </a:p>
          <a:p>
            <a:r>
              <a:rPr lang="en-US" dirty="0">
                <a:latin typeface="+mj-lt"/>
              </a:rPr>
              <a:t>What exists in the literature ? Recent works?</a:t>
            </a:r>
          </a:p>
          <a:p>
            <a:r>
              <a:rPr lang="en-US" dirty="0">
                <a:latin typeface="+mj-lt"/>
              </a:rPr>
              <a:t>What experiments would you want to perform?</a:t>
            </a:r>
          </a:p>
          <a:p>
            <a:pPr marL="457200" lvl="1"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a:t>
            </a:fld>
            <a:endParaRPr lang="sv-SE"/>
          </a:p>
        </p:txBody>
      </p:sp>
      <p:pic>
        <p:nvPicPr>
          <p:cNvPr id="4" name="Picture 3" descr="Shape&#10;&#10;Description automatically generated with low confidence">
            <a:extLst>
              <a:ext uri="{FF2B5EF4-FFF2-40B4-BE49-F238E27FC236}">
                <a16:creationId xmlns:a16="http://schemas.microsoft.com/office/drawing/2014/main" id="{E6CF155C-9C91-8312-A3D7-AE29B859CB55}"/>
              </a:ext>
            </a:extLst>
          </p:cNvPr>
          <p:cNvPicPr>
            <a:picLocks noChangeAspect="1"/>
          </p:cNvPicPr>
          <p:nvPr/>
        </p:nvPicPr>
        <p:blipFill>
          <a:blip r:embed="rId3"/>
          <a:stretch>
            <a:fillRect/>
          </a:stretch>
        </p:blipFill>
        <p:spPr>
          <a:xfrm>
            <a:off x="8813800" y="3429000"/>
            <a:ext cx="2540000" cy="2540000"/>
          </a:xfrm>
          <a:prstGeom prst="rect">
            <a:avLst/>
          </a:prstGeom>
        </p:spPr>
      </p:pic>
    </p:spTree>
    <p:extLst>
      <p:ext uri="{BB962C8B-B14F-4D97-AF65-F5344CB8AC3E}">
        <p14:creationId xmlns:p14="http://schemas.microsoft.com/office/powerpoint/2010/main" val="4283665080"/>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Programs may not finish</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50</a:t>
            </a:fld>
            <a:endParaRPr lang="en-US"/>
          </a:p>
        </p:txBody>
      </p:sp>
    </p:spTree>
    <p:extLst>
      <p:ext uri="{BB962C8B-B14F-4D97-AF65-F5344CB8AC3E}">
        <p14:creationId xmlns:p14="http://schemas.microsoft.com/office/powerpoint/2010/main" val="833901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Programs may not finish</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51</a:t>
            </a:fld>
            <a:endParaRPr lang="en-US"/>
          </a:p>
        </p:txBody>
      </p:sp>
      <p:sp>
        <p:nvSpPr>
          <p:cNvPr id="43" name="Freeform: Shape 42">
            <a:extLst>
              <a:ext uri="{FF2B5EF4-FFF2-40B4-BE49-F238E27FC236}">
                <a16:creationId xmlns:a16="http://schemas.microsoft.com/office/drawing/2014/main" id="{6D4B7C81-CEA3-48E6-80DB-B95B5FDA8E9D}"/>
              </a:ext>
            </a:extLst>
          </p:cNvPr>
          <p:cNvSpPr/>
          <p:nvPr/>
        </p:nvSpPr>
        <p:spPr>
          <a:xfrm>
            <a:off x="2304588" y="4254891"/>
            <a:ext cx="2740843"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endParaRPr lang="en-US" sz="1400" b="1" dirty="0">
              <a:solidFill>
                <a:srgbClr val="C00000"/>
              </a:solidFill>
            </a:endParaRPr>
          </a:p>
        </p:txBody>
      </p:sp>
      <p:sp>
        <p:nvSpPr>
          <p:cNvPr id="44" name="TextBox 43">
            <a:extLst>
              <a:ext uri="{FF2B5EF4-FFF2-40B4-BE49-F238E27FC236}">
                <a16:creationId xmlns:a16="http://schemas.microsoft.com/office/drawing/2014/main" id="{DC1819E2-6884-4785-B63D-C1A2F60404C9}"/>
              </a:ext>
            </a:extLst>
          </p:cNvPr>
          <p:cNvSpPr txBox="1"/>
          <p:nvPr/>
        </p:nvSpPr>
        <p:spPr>
          <a:xfrm>
            <a:off x="3543428" y="5409258"/>
            <a:ext cx="290671" cy="923330"/>
          </a:xfrm>
          <a:prstGeom prst="rect">
            <a:avLst/>
          </a:prstGeom>
          <a:noFill/>
        </p:spPr>
        <p:txBody>
          <a:bodyPr wrap="square" rtlCol="0">
            <a:spAutoFit/>
          </a:bodyPr>
          <a:lstStyle/>
          <a:p>
            <a:r>
              <a:rPr lang="en-US" b="1" dirty="0"/>
              <a:t>.</a:t>
            </a:r>
          </a:p>
          <a:p>
            <a:r>
              <a:rPr lang="en-US" b="1" dirty="0"/>
              <a:t>.</a:t>
            </a:r>
          </a:p>
          <a:p>
            <a:r>
              <a:rPr lang="en-US" b="1" dirty="0"/>
              <a:t>.</a:t>
            </a:r>
          </a:p>
        </p:txBody>
      </p:sp>
      <p:sp>
        <p:nvSpPr>
          <p:cNvPr id="45" name="TextBox 44">
            <a:extLst>
              <a:ext uri="{FF2B5EF4-FFF2-40B4-BE49-F238E27FC236}">
                <a16:creationId xmlns:a16="http://schemas.microsoft.com/office/drawing/2014/main" id="{8BE241B2-2D4E-4F08-BC36-CF45FA81A74B}"/>
              </a:ext>
            </a:extLst>
          </p:cNvPr>
          <p:cNvSpPr txBox="1"/>
          <p:nvPr/>
        </p:nvSpPr>
        <p:spPr>
          <a:xfrm>
            <a:off x="2317897" y="4768910"/>
            <a:ext cx="1384176" cy="307777"/>
          </a:xfrm>
          <a:prstGeom prst="rect">
            <a:avLst/>
          </a:prstGeom>
          <a:noFill/>
        </p:spPr>
        <p:txBody>
          <a:bodyPr wrap="square" rtlCol="0">
            <a:spAutoFit/>
          </a:bodyPr>
          <a:lstStyle/>
          <a:p>
            <a:r>
              <a:rPr lang="en-US" sz="1400" b="1" dirty="0">
                <a:solidFill>
                  <a:srgbClr val="C00000"/>
                </a:solidFill>
              </a:rPr>
              <a:t>Power fail</a:t>
            </a:r>
          </a:p>
        </p:txBody>
      </p:sp>
    </p:spTree>
    <p:extLst>
      <p:ext uri="{BB962C8B-B14F-4D97-AF65-F5344CB8AC3E}">
        <p14:creationId xmlns:p14="http://schemas.microsoft.com/office/powerpoint/2010/main" val="169295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Programs may not finish</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6" name="Freeform: Shape 5">
            <a:extLst>
              <a:ext uri="{FF2B5EF4-FFF2-40B4-BE49-F238E27FC236}">
                <a16:creationId xmlns:a16="http://schemas.microsoft.com/office/drawing/2014/main" id="{D621EA29-23E9-46F9-8829-325AC3F5B6C4}"/>
              </a:ext>
            </a:extLst>
          </p:cNvPr>
          <p:cNvSpPr/>
          <p:nvPr/>
        </p:nvSpPr>
        <p:spPr>
          <a:xfrm>
            <a:off x="2304588" y="4254891"/>
            <a:ext cx="2740843"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endParaRPr lang="en-US" sz="1400" b="1" dirty="0">
              <a:solidFill>
                <a:srgbClr val="C00000"/>
              </a:solidFill>
            </a:endParaRP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C3E54C9-8167-41FD-BB02-A7B13A0D34FE}"/>
              </a:ext>
            </a:extLst>
          </p:cNvPr>
          <p:cNvSpPr txBox="1"/>
          <p:nvPr/>
        </p:nvSpPr>
        <p:spPr>
          <a:xfrm>
            <a:off x="2304588" y="4768910"/>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8" name="TextBox 17">
            <a:extLst>
              <a:ext uri="{FF2B5EF4-FFF2-40B4-BE49-F238E27FC236}">
                <a16:creationId xmlns:a16="http://schemas.microsoft.com/office/drawing/2014/main" id="{282A88F6-7793-4C55-81A8-5FB8FE7F508C}"/>
              </a:ext>
            </a:extLst>
          </p:cNvPr>
          <p:cNvSpPr txBox="1"/>
          <p:nvPr/>
        </p:nvSpPr>
        <p:spPr>
          <a:xfrm>
            <a:off x="3543428" y="5409258"/>
            <a:ext cx="290671" cy="923330"/>
          </a:xfrm>
          <a:prstGeom prst="rect">
            <a:avLst/>
          </a:prstGeom>
          <a:noFill/>
        </p:spPr>
        <p:txBody>
          <a:bodyPr wrap="square" rtlCol="0">
            <a:spAutoFit/>
          </a:bodyPr>
          <a:lstStyle/>
          <a:p>
            <a:r>
              <a:rPr lang="en-US" b="1" dirty="0"/>
              <a:t>.</a:t>
            </a:r>
          </a:p>
          <a:p>
            <a:r>
              <a:rPr lang="en-US" b="1" dirty="0"/>
              <a:t>.</a:t>
            </a:r>
          </a:p>
          <a:p>
            <a:r>
              <a:rPr lang="en-US" b="1" dirty="0"/>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52</a:t>
            </a:fld>
            <a:endParaRPr lang="en-US"/>
          </a:p>
        </p:txBody>
      </p:sp>
      <p:sp>
        <p:nvSpPr>
          <p:cNvPr id="26" name="Speech Bubble: Rectangle 25">
            <a:extLst>
              <a:ext uri="{FF2B5EF4-FFF2-40B4-BE49-F238E27FC236}">
                <a16:creationId xmlns:a16="http://schemas.microsoft.com/office/drawing/2014/main" id="{01CB0984-A84E-43ED-A104-80FB28EA0BB8}"/>
              </a:ext>
            </a:extLst>
          </p:cNvPr>
          <p:cNvSpPr/>
          <p:nvPr/>
        </p:nvSpPr>
        <p:spPr>
          <a:xfrm>
            <a:off x="194179" y="5838079"/>
            <a:ext cx="3105105" cy="810402"/>
          </a:xfrm>
          <a:prstGeom prst="wedgeRectCallout">
            <a:avLst>
              <a:gd name="adj1" fmla="val 33167"/>
              <a:gd name="adj2" fmla="val -10626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Segoe UI" panose="020B0502040204020203" pitchFamily="34" charset="0"/>
                <a:cs typeface="Segoe UI" panose="020B0502040204020203" pitchFamily="34" charset="0"/>
              </a:rPr>
              <a:t>Need to latch execution state periodically!</a:t>
            </a:r>
          </a:p>
        </p:txBody>
      </p:sp>
    </p:spTree>
    <p:extLst>
      <p:ext uri="{BB962C8B-B14F-4D97-AF65-F5344CB8AC3E}">
        <p14:creationId xmlns:p14="http://schemas.microsoft.com/office/powerpoint/2010/main" val="1996840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Checkpointing enables progress</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6" name="Freeform: Shape 5">
            <a:extLst>
              <a:ext uri="{FF2B5EF4-FFF2-40B4-BE49-F238E27FC236}">
                <a16:creationId xmlns:a16="http://schemas.microsoft.com/office/drawing/2014/main" id="{D621EA29-23E9-46F9-8829-325AC3F5B6C4}"/>
              </a:ext>
            </a:extLst>
          </p:cNvPr>
          <p:cNvSpPr/>
          <p:nvPr/>
        </p:nvSpPr>
        <p:spPr>
          <a:xfrm>
            <a:off x="2304588" y="4254891"/>
            <a:ext cx="2740843"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endParaRPr lang="en-US" sz="1400" b="1" dirty="0">
              <a:solidFill>
                <a:srgbClr val="C00000"/>
              </a:solidFill>
            </a:endParaRP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C3E54C9-8167-41FD-BB02-A7B13A0D34FE}"/>
              </a:ext>
            </a:extLst>
          </p:cNvPr>
          <p:cNvSpPr txBox="1"/>
          <p:nvPr/>
        </p:nvSpPr>
        <p:spPr>
          <a:xfrm>
            <a:off x="2304588" y="4768910"/>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8" name="TextBox 17">
            <a:extLst>
              <a:ext uri="{FF2B5EF4-FFF2-40B4-BE49-F238E27FC236}">
                <a16:creationId xmlns:a16="http://schemas.microsoft.com/office/drawing/2014/main" id="{282A88F6-7793-4C55-81A8-5FB8FE7F508C}"/>
              </a:ext>
            </a:extLst>
          </p:cNvPr>
          <p:cNvSpPr txBox="1"/>
          <p:nvPr/>
        </p:nvSpPr>
        <p:spPr>
          <a:xfrm>
            <a:off x="3543428" y="5409258"/>
            <a:ext cx="290671" cy="923330"/>
          </a:xfrm>
          <a:prstGeom prst="rect">
            <a:avLst/>
          </a:prstGeom>
          <a:noFill/>
        </p:spPr>
        <p:txBody>
          <a:bodyPr wrap="square" rtlCol="0">
            <a:spAutoFit/>
          </a:bodyPr>
          <a:lstStyle/>
          <a:p>
            <a:r>
              <a:rPr lang="en-US" b="1" dirty="0"/>
              <a:t>.</a:t>
            </a:r>
          </a:p>
          <a:p>
            <a:r>
              <a:rPr lang="en-US" b="1" dirty="0"/>
              <a:t>.</a:t>
            </a:r>
          </a:p>
          <a:p>
            <a:r>
              <a:rPr lang="en-US" b="1" dirty="0"/>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53</a:t>
            </a:fld>
            <a:endParaRPr lang="en-US"/>
          </a:p>
        </p:txBody>
      </p:sp>
      <p:sp>
        <p:nvSpPr>
          <p:cNvPr id="26" name="Speech Bubble: Rectangle 25">
            <a:extLst>
              <a:ext uri="{FF2B5EF4-FFF2-40B4-BE49-F238E27FC236}">
                <a16:creationId xmlns:a16="http://schemas.microsoft.com/office/drawing/2014/main" id="{01CB0984-A84E-43ED-A104-80FB28EA0BB8}"/>
              </a:ext>
            </a:extLst>
          </p:cNvPr>
          <p:cNvSpPr/>
          <p:nvPr/>
        </p:nvSpPr>
        <p:spPr>
          <a:xfrm>
            <a:off x="194179" y="5838079"/>
            <a:ext cx="3105105" cy="810402"/>
          </a:xfrm>
          <a:prstGeom prst="wedgeRectCallout">
            <a:avLst>
              <a:gd name="adj1" fmla="val 33167"/>
              <a:gd name="adj2" fmla="val -10626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Segoe UI" panose="020B0502040204020203" pitchFamily="34" charset="0"/>
                <a:cs typeface="Segoe UI" panose="020B0502040204020203" pitchFamily="34" charset="0"/>
              </a:rPr>
              <a:t>Need to latch execution state periodically!</a:t>
            </a:r>
          </a:p>
        </p:txBody>
      </p:sp>
      <p:sp>
        <p:nvSpPr>
          <p:cNvPr id="43" name="Freeform: Shape 42">
            <a:extLst>
              <a:ext uri="{FF2B5EF4-FFF2-40B4-BE49-F238E27FC236}">
                <a16:creationId xmlns:a16="http://schemas.microsoft.com/office/drawing/2014/main" id="{2BCCFF78-1FC0-408D-8EF1-456AC24B37C1}"/>
              </a:ext>
            </a:extLst>
          </p:cNvPr>
          <p:cNvSpPr/>
          <p:nvPr/>
        </p:nvSpPr>
        <p:spPr>
          <a:xfrm>
            <a:off x="7431199" y="3172406"/>
            <a:ext cx="2744388"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endParaRPr lang="en-US" sz="1400" b="1" dirty="0">
              <a:solidFill>
                <a:schemeClr val="tx1"/>
              </a:solidFill>
              <a:latin typeface="Courier New" panose="02070309020205020404" pitchFamily="49" charset="0"/>
              <a:cs typeface="Courier New" panose="02070309020205020404" pitchFamily="49" charset="0"/>
            </a:endParaRP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45" name="TextBox 44">
            <a:extLst>
              <a:ext uri="{FF2B5EF4-FFF2-40B4-BE49-F238E27FC236}">
                <a16:creationId xmlns:a16="http://schemas.microsoft.com/office/drawing/2014/main" id="{FE0D31BF-0621-42D5-8C76-C259F4FD7A73}"/>
              </a:ext>
            </a:extLst>
          </p:cNvPr>
          <p:cNvSpPr txBox="1"/>
          <p:nvPr/>
        </p:nvSpPr>
        <p:spPr>
          <a:xfrm>
            <a:off x="7444443" y="3817928"/>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47" name="TextBox 46">
            <a:extLst>
              <a:ext uri="{FF2B5EF4-FFF2-40B4-BE49-F238E27FC236}">
                <a16:creationId xmlns:a16="http://schemas.microsoft.com/office/drawing/2014/main" id="{8C0A285F-23D0-481D-B8FD-37CFF5744F70}"/>
              </a:ext>
            </a:extLst>
          </p:cNvPr>
          <p:cNvSpPr txBox="1"/>
          <p:nvPr/>
        </p:nvSpPr>
        <p:spPr>
          <a:xfrm>
            <a:off x="7431199" y="3399373"/>
            <a:ext cx="1384176" cy="307777"/>
          </a:xfrm>
          <a:prstGeom prst="rect">
            <a:avLst/>
          </a:prstGeom>
          <a:noFill/>
        </p:spPr>
        <p:txBody>
          <a:bodyPr wrap="square" rtlCol="0">
            <a:spAutoFit/>
          </a:bodyPr>
          <a:lstStyle/>
          <a:p>
            <a:r>
              <a:rPr lang="en-US" sz="1400" b="1" dirty="0">
                <a:solidFill>
                  <a:srgbClr val="00B050"/>
                </a:solidFill>
              </a:rPr>
              <a:t>Checkpoint</a:t>
            </a:r>
          </a:p>
        </p:txBody>
      </p:sp>
      <p:sp>
        <p:nvSpPr>
          <p:cNvPr id="46" name="Speech Bubble: Rectangle 45">
            <a:extLst>
              <a:ext uri="{FF2B5EF4-FFF2-40B4-BE49-F238E27FC236}">
                <a16:creationId xmlns:a16="http://schemas.microsoft.com/office/drawing/2014/main" id="{1F02EEC4-EF2A-4E77-BAB4-0EECF4317CEE}"/>
              </a:ext>
            </a:extLst>
          </p:cNvPr>
          <p:cNvSpPr/>
          <p:nvPr/>
        </p:nvSpPr>
        <p:spPr>
          <a:xfrm>
            <a:off x="8845256" y="1467243"/>
            <a:ext cx="2660661" cy="833262"/>
          </a:xfrm>
          <a:prstGeom prst="wedgeRectCallout">
            <a:avLst>
              <a:gd name="adj1" fmla="val -41555"/>
              <a:gd name="adj2" fmla="val 106412"/>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Segoe UI" panose="020B0502040204020203" pitchFamily="34" charset="0"/>
                <a:cs typeface="Segoe UI" panose="020B0502040204020203" pitchFamily="34" charset="0"/>
              </a:rPr>
              <a:t>Execute with checkpoints</a:t>
            </a:r>
          </a:p>
        </p:txBody>
      </p:sp>
    </p:spTree>
    <p:extLst>
      <p:ext uri="{BB962C8B-B14F-4D97-AF65-F5344CB8AC3E}">
        <p14:creationId xmlns:p14="http://schemas.microsoft.com/office/powerpoint/2010/main" val="334919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Checkpointing enables progress</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6" name="Freeform: Shape 5">
            <a:extLst>
              <a:ext uri="{FF2B5EF4-FFF2-40B4-BE49-F238E27FC236}">
                <a16:creationId xmlns:a16="http://schemas.microsoft.com/office/drawing/2014/main" id="{D621EA29-23E9-46F9-8829-325AC3F5B6C4}"/>
              </a:ext>
            </a:extLst>
          </p:cNvPr>
          <p:cNvSpPr/>
          <p:nvPr/>
        </p:nvSpPr>
        <p:spPr>
          <a:xfrm>
            <a:off x="2304588" y="4254891"/>
            <a:ext cx="2740843"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endParaRPr lang="en-US" sz="1400" b="1" dirty="0">
              <a:solidFill>
                <a:srgbClr val="C00000"/>
              </a:solidFill>
            </a:endParaRP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C3E54C9-8167-41FD-BB02-A7B13A0D34FE}"/>
              </a:ext>
            </a:extLst>
          </p:cNvPr>
          <p:cNvSpPr txBox="1"/>
          <p:nvPr/>
        </p:nvSpPr>
        <p:spPr>
          <a:xfrm>
            <a:off x="2304588" y="4768910"/>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8" name="TextBox 17">
            <a:extLst>
              <a:ext uri="{FF2B5EF4-FFF2-40B4-BE49-F238E27FC236}">
                <a16:creationId xmlns:a16="http://schemas.microsoft.com/office/drawing/2014/main" id="{282A88F6-7793-4C55-81A8-5FB8FE7F508C}"/>
              </a:ext>
            </a:extLst>
          </p:cNvPr>
          <p:cNvSpPr txBox="1"/>
          <p:nvPr/>
        </p:nvSpPr>
        <p:spPr>
          <a:xfrm>
            <a:off x="3543428" y="5409258"/>
            <a:ext cx="290671" cy="923330"/>
          </a:xfrm>
          <a:prstGeom prst="rect">
            <a:avLst/>
          </a:prstGeom>
          <a:noFill/>
        </p:spPr>
        <p:txBody>
          <a:bodyPr wrap="square" rtlCol="0">
            <a:spAutoFit/>
          </a:bodyPr>
          <a:lstStyle/>
          <a:p>
            <a:r>
              <a:rPr lang="en-US" b="1" dirty="0"/>
              <a:t>.</a:t>
            </a:r>
          </a:p>
          <a:p>
            <a:r>
              <a:rPr lang="en-US" b="1" dirty="0"/>
              <a:t>.</a:t>
            </a:r>
          </a:p>
          <a:p>
            <a:r>
              <a:rPr lang="en-US" b="1" dirty="0"/>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54</a:t>
            </a:fld>
            <a:endParaRPr lang="en-US"/>
          </a:p>
        </p:txBody>
      </p:sp>
      <p:sp>
        <p:nvSpPr>
          <p:cNvPr id="26" name="Speech Bubble: Rectangle 25">
            <a:extLst>
              <a:ext uri="{FF2B5EF4-FFF2-40B4-BE49-F238E27FC236}">
                <a16:creationId xmlns:a16="http://schemas.microsoft.com/office/drawing/2014/main" id="{01CB0984-A84E-43ED-A104-80FB28EA0BB8}"/>
              </a:ext>
            </a:extLst>
          </p:cNvPr>
          <p:cNvSpPr/>
          <p:nvPr/>
        </p:nvSpPr>
        <p:spPr>
          <a:xfrm>
            <a:off x="194179" y="5838079"/>
            <a:ext cx="3105105" cy="810402"/>
          </a:xfrm>
          <a:prstGeom prst="wedgeRectCallout">
            <a:avLst>
              <a:gd name="adj1" fmla="val 33167"/>
              <a:gd name="adj2" fmla="val -10626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Segoe UI" panose="020B0502040204020203" pitchFamily="34" charset="0"/>
                <a:cs typeface="Segoe UI" panose="020B0502040204020203" pitchFamily="34" charset="0"/>
              </a:rPr>
              <a:t>Need to latch execution state periodically!</a:t>
            </a:r>
          </a:p>
        </p:txBody>
      </p:sp>
      <p:sp>
        <p:nvSpPr>
          <p:cNvPr id="43" name="Freeform: Shape 42">
            <a:extLst>
              <a:ext uri="{FF2B5EF4-FFF2-40B4-BE49-F238E27FC236}">
                <a16:creationId xmlns:a16="http://schemas.microsoft.com/office/drawing/2014/main" id="{2BCCFF78-1FC0-408D-8EF1-456AC24B37C1}"/>
              </a:ext>
            </a:extLst>
          </p:cNvPr>
          <p:cNvSpPr/>
          <p:nvPr/>
        </p:nvSpPr>
        <p:spPr>
          <a:xfrm>
            <a:off x="7431199" y="3172406"/>
            <a:ext cx="2744388"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endParaRPr lang="en-US" sz="1400" b="1" dirty="0">
              <a:solidFill>
                <a:schemeClr val="tx1"/>
              </a:solidFill>
              <a:latin typeface="Courier New" panose="02070309020205020404" pitchFamily="49" charset="0"/>
              <a:cs typeface="Courier New" panose="02070309020205020404" pitchFamily="49" charset="0"/>
            </a:endParaRP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44" name="Freeform: Shape 43">
            <a:extLst>
              <a:ext uri="{FF2B5EF4-FFF2-40B4-BE49-F238E27FC236}">
                <a16:creationId xmlns:a16="http://schemas.microsoft.com/office/drawing/2014/main" id="{A4E3EC54-D639-4B44-99C1-FA52A25BD91E}"/>
              </a:ext>
            </a:extLst>
          </p:cNvPr>
          <p:cNvSpPr/>
          <p:nvPr/>
        </p:nvSpPr>
        <p:spPr>
          <a:xfrm>
            <a:off x="7433132" y="4316440"/>
            <a:ext cx="2742455" cy="1310541"/>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endParaRPr lang="en-US" sz="1400" b="1" dirty="0">
              <a:solidFill>
                <a:schemeClr val="tx1"/>
              </a:solidFill>
              <a:latin typeface="Courier New" panose="02070309020205020404" pitchFamily="49" charset="0"/>
              <a:cs typeface="Courier New" panose="02070309020205020404" pitchFamily="49" charset="0"/>
            </a:endParaRPr>
          </a:p>
          <a:p>
            <a:r>
              <a:rPr lang="en-US" sz="1400" b="1" dirty="0">
                <a:solidFill>
                  <a:schemeClr val="tx1"/>
                </a:solidFill>
                <a:latin typeface="Courier New" panose="02070309020205020404" pitchFamily="49" charset="0"/>
                <a:cs typeface="Courier New" panose="02070309020205020404" pitchFamily="49" charset="0"/>
              </a:rPr>
              <a:t>transmit-</a:t>
            </a:r>
            <a:endParaRPr lang="en-US" sz="1400" b="1" dirty="0">
              <a:solidFill>
                <a:srgbClr val="C00000"/>
              </a:solidFill>
            </a:endParaRPr>
          </a:p>
        </p:txBody>
      </p:sp>
      <p:sp>
        <p:nvSpPr>
          <p:cNvPr id="45" name="TextBox 44">
            <a:extLst>
              <a:ext uri="{FF2B5EF4-FFF2-40B4-BE49-F238E27FC236}">
                <a16:creationId xmlns:a16="http://schemas.microsoft.com/office/drawing/2014/main" id="{FE0D31BF-0621-42D5-8C76-C259F4FD7A73}"/>
              </a:ext>
            </a:extLst>
          </p:cNvPr>
          <p:cNvSpPr txBox="1"/>
          <p:nvPr/>
        </p:nvSpPr>
        <p:spPr>
          <a:xfrm>
            <a:off x="7444443" y="3817928"/>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46" name="TextBox 45">
            <a:extLst>
              <a:ext uri="{FF2B5EF4-FFF2-40B4-BE49-F238E27FC236}">
                <a16:creationId xmlns:a16="http://schemas.microsoft.com/office/drawing/2014/main" id="{145078EC-5BB6-4A9E-914C-843C5241231A}"/>
              </a:ext>
            </a:extLst>
          </p:cNvPr>
          <p:cNvSpPr txBox="1"/>
          <p:nvPr/>
        </p:nvSpPr>
        <p:spPr>
          <a:xfrm>
            <a:off x="7444449" y="5220243"/>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47" name="TextBox 46">
            <a:extLst>
              <a:ext uri="{FF2B5EF4-FFF2-40B4-BE49-F238E27FC236}">
                <a16:creationId xmlns:a16="http://schemas.microsoft.com/office/drawing/2014/main" id="{8C0A285F-23D0-481D-B8FD-37CFF5744F70}"/>
              </a:ext>
            </a:extLst>
          </p:cNvPr>
          <p:cNvSpPr txBox="1"/>
          <p:nvPr/>
        </p:nvSpPr>
        <p:spPr>
          <a:xfrm>
            <a:off x="7431199" y="3399373"/>
            <a:ext cx="1384176" cy="307777"/>
          </a:xfrm>
          <a:prstGeom prst="rect">
            <a:avLst/>
          </a:prstGeom>
          <a:noFill/>
        </p:spPr>
        <p:txBody>
          <a:bodyPr wrap="square" rtlCol="0">
            <a:spAutoFit/>
          </a:bodyPr>
          <a:lstStyle/>
          <a:p>
            <a:r>
              <a:rPr lang="en-US" sz="1400" b="1" dirty="0">
                <a:solidFill>
                  <a:srgbClr val="00B050"/>
                </a:solidFill>
              </a:rPr>
              <a:t>Checkpoint</a:t>
            </a:r>
          </a:p>
        </p:txBody>
      </p:sp>
      <p:sp>
        <p:nvSpPr>
          <p:cNvPr id="48" name="TextBox 47">
            <a:extLst>
              <a:ext uri="{FF2B5EF4-FFF2-40B4-BE49-F238E27FC236}">
                <a16:creationId xmlns:a16="http://schemas.microsoft.com/office/drawing/2014/main" id="{A57E6219-4DAE-4574-B0BD-3049D0ADB53B}"/>
              </a:ext>
            </a:extLst>
          </p:cNvPr>
          <p:cNvSpPr txBox="1"/>
          <p:nvPr/>
        </p:nvSpPr>
        <p:spPr>
          <a:xfrm>
            <a:off x="7431205" y="4813505"/>
            <a:ext cx="1384176" cy="307777"/>
          </a:xfrm>
          <a:prstGeom prst="rect">
            <a:avLst/>
          </a:prstGeom>
          <a:noFill/>
        </p:spPr>
        <p:txBody>
          <a:bodyPr wrap="square" rtlCol="0">
            <a:spAutoFit/>
          </a:bodyPr>
          <a:lstStyle/>
          <a:p>
            <a:r>
              <a:rPr lang="en-US" sz="1400" b="1" dirty="0">
                <a:solidFill>
                  <a:srgbClr val="00B050"/>
                </a:solidFill>
              </a:rPr>
              <a:t>Checkpoint</a:t>
            </a:r>
          </a:p>
        </p:txBody>
      </p:sp>
      <p:sp>
        <p:nvSpPr>
          <p:cNvPr id="49" name="Speech Bubble: Rectangle 48">
            <a:extLst>
              <a:ext uri="{FF2B5EF4-FFF2-40B4-BE49-F238E27FC236}">
                <a16:creationId xmlns:a16="http://schemas.microsoft.com/office/drawing/2014/main" id="{091D2AE5-620E-4996-9CA3-845B4ED6CB09}"/>
              </a:ext>
            </a:extLst>
          </p:cNvPr>
          <p:cNvSpPr/>
          <p:nvPr/>
        </p:nvSpPr>
        <p:spPr>
          <a:xfrm>
            <a:off x="8845256" y="1467243"/>
            <a:ext cx="2660661" cy="833262"/>
          </a:xfrm>
          <a:prstGeom prst="wedgeRectCallout">
            <a:avLst>
              <a:gd name="adj1" fmla="val -41555"/>
              <a:gd name="adj2" fmla="val 106412"/>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Segoe UI" panose="020B0502040204020203" pitchFamily="34" charset="0"/>
                <a:cs typeface="Segoe UI" panose="020B0502040204020203" pitchFamily="34" charset="0"/>
              </a:rPr>
              <a:t>Execute with checkpoints</a:t>
            </a:r>
          </a:p>
        </p:txBody>
      </p:sp>
    </p:spTree>
    <p:extLst>
      <p:ext uri="{BB962C8B-B14F-4D97-AF65-F5344CB8AC3E}">
        <p14:creationId xmlns:p14="http://schemas.microsoft.com/office/powerpoint/2010/main" val="314207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55541-FA0F-403A-B1EA-1F23D96D1B14}"/>
              </a:ext>
            </a:extLst>
          </p:cNvPr>
          <p:cNvSpPr txBox="1"/>
          <p:nvPr/>
        </p:nvSpPr>
        <p:spPr>
          <a:xfrm>
            <a:off x="522514" y="204462"/>
            <a:ext cx="10893287" cy="707886"/>
          </a:xfrm>
          <a:prstGeom prst="rect">
            <a:avLst/>
          </a:prstGeom>
          <a:noFill/>
        </p:spPr>
        <p:txBody>
          <a:bodyPr wrap="square" rtlCol="0">
            <a:spAutoFit/>
          </a:bodyPr>
          <a:lstStyle/>
          <a:p>
            <a:r>
              <a:rPr lang="en-US" sz="4000" dirty="0">
                <a:latin typeface="+mj-lt"/>
                <a:cs typeface="Segoe UI" panose="020B0502040204020203" pitchFamily="34" charset="0"/>
              </a:rPr>
              <a:t>Checkpointing enables progress</a:t>
            </a:r>
          </a:p>
        </p:txBody>
      </p:sp>
      <p:cxnSp>
        <p:nvCxnSpPr>
          <p:cNvPr id="3" name="Straight Arrow Connector 2">
            <a:extLst>
              <a:ext uri="{FF2B5EF4-FFF2-40B4-BE49-F238E27FC236}">
                <a16:creationId xmlns:a16="http://schemas.microsoft.com/office/drawing/2014/main" id="{C9225DDD-1232-4A13-B251-54364CBA0C8A}"/>
              </a:ext>
            </a:extLst>
          </p:cNvPr>
          <p:cNvCxnSpPr>
            <a:cxnSpLocks/>
          </p:cNvCxnSpPr>
          <p:nvPr/>
        </p:nvCxnSpPr>
        <p:spPr>
          <a:xfrm>
            <a:off x="6243277" y="3092266"/>
            <a:ext cx="0" cy="2712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618D9C-BEF8-462A-9506-0BF7842B629E}"/>
              </a:ext>
            </a:extLst>
          </p:cNvPr>
          <p:cNvSpPr txBox="1"/>
          <p:nvPr/>
        </p:nvSpPr>
        <p:spPr>
          <a:xfrm rot="16200000">
            <a:off x="5249191" y="4101002"/>
            <a:ext cx="1643592"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Execution Time</a:t>
            </a:r>
          </a:p>
        </p:txBody>
      </p:sp>
      <p:sp>
        <p:nvSpPr>
          <p:cNvPr id="5" name="Freeform: Shape 4">
            <a:extLst>
              <a:ext uri="{FF2B5EF4-FFF2-40B4-BE49-F238E27FC236}">
                <a16:creationId xmlns:a16="http://schemas.microsoft.com/office/drawing/2014/main" id="{A7D9D627-88BA-479C-B77B-5B308EB3F9E4}"/>
              </a:ext>
            </a:extLst>
          </p:cNvPr>
          <p:cNvSpPr/>
          <p:nvPr/>
        </p:nvSpPr>
        <p:spPr>
          <a:xfrm>
            <a:off x="2302661" y="3161562"/>
            <a:ext cx="2742770" cy="91159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6" name="Freeform: Shape 5">
            <a:extLst>
              <a:ext uri="{FF2B5EF4-FFF2-40B4-BE49-F238E27FC236}">
                <a16:creationId xmlns:a16="http://schemas.microsoft.com/office/drawing/2014/main" id="{D621EA29-23E9-46F9-8829-325AC3F5B6C4}"/>
              </a:ext>
            </a:extLst>
          </p:cNvPr>
          <p:cNvSpPr/>
          <p:nvPr/>
        </p:nvSpPr>
        <p:spPr>
          <a:xfrm>
            <a:off x="2304588" y="4254891"/>
            <a:ext cx="2740843"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endParaRPr lang="en-US" sz="1400" b="1" dirty="0">
              <a:solidFill>
                <a:srgbClr val="C00000"/>
              </a:solidFill>
            </a:endParaRPr>
          </a:p>
        </p:txBody>
      </p:sp>
      <p:sp>
        <p:nvSpPr>
          <p:cNvPr id="7" name="TextBox 6">
            <a:extLst>
              <a:ext uri="{FF2B5EF4-FFF2-40B4-BE49-F238E27FC236}">
                <a16:creationId xmlns:a16="http://schemas.microsoft.com/office/drawing/2014/main" id="{8FF54A32-D4FD-4F04-87DE-E4A8645A2BDA}"/>
              </a:ext>
            </a:extLst>
          </p:cNvPr>
          <p:cNvSpPr txBox="1"/>
          <p:nvPr/>
        </p:nvSpPr>
        <p:spPr>
          <a:xfrm>
            <a:off x="2304588" y="3612575"/>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0" name="Flowchart: Document 9">
            <a:extLst>
              <a:ext uri="{FF2B5EF4-FFF2-40B4-BE49-F238E27FC236}">
                <a16:creationId xmlns:a16="http://schemas.microsoft.com/office/drawing/2014/main" id="{5CF4312A-2493-4999-9398-0E5DD2539558}"/>
              </a:ext>
            </a:extLst>
          </p:cNvPr>
          <p:cNvSpPr/>
          <p:nvPr/>
        </p:nvSpPr>
        <p:spPr>
          <a:xfrm>
            <a:off x="4279835" y="1095497"/>
            <a:ext cx="3517801" cy="1446064"/>
          </a:xfrm>
          <a:prstGeom prst="flowChartDocumen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latin typeface="Courier New" panose="02070309020205020404" pitchFamily="49" charset="0"/>
                <a:cs typeface="Courier New" panose="02070309020205020404" pitchFamily="49" charset="0"/>
              </a:rPr>
              <a:t>int process() {</a:t>
            </a:r>
          </a:p>
          <a:p>
            <a:r>
              <a:rPr lang="en-US" sz="1400" b="1" dirty="0">
                <a:solidFill>
                  <a:schemeClr val="tx1"/>
                </a:solidFill>
                <a:latin typeface="Courier New" panose="02070309020205020404" pitchFamily="49" charset="0"/>
                <a:cs typeface="Courier New" panose="02070309020205020404" pitchFamily="49" charset="0"/>
              </a:rPr>
              <a:t>   count++;</a:t>
            </a:r>
          </a:p>
          <a:p>
            <a:r>
              <a:rPr lang="en-US" sz="1400" b="1" dirty="0">
                <a:solidFill>
                  <a:schemeClr val="tx1"/>
                </a:solidFill>
                <a:latin typeface="Courier New" panose="02070309020205020404" pitchFamily="49" charset="0"/>
                <a:cs typeface="Courier New" panose="02070309020205020404" pitchFamily="49" charset="0"/>
              </a:rPr>
              <a:t>   </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   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r>
              <a:rPr lang="en-US" sz="1400" b="1" dirty="0">
                <a:solidFill>
                  <a:schemeClr val="tx1"/>
                </a:solidFill>
                <a:latin typeface="Courier New" panose="02070309020205020404" pitchFamily="49" charset="0"/>
                <a:cs typeface="Courier New" panose="02070309020205020404" pitchFamily="49" charset="0"/>
              </a:rPr>
              <a:t>   transmit(avg);</a:t>
            </a:r>
          </a:p>
          <a:p>
            <a:r>
              <a:rPr lang="en-US" sz="1400" b="1" dirty="0">
                <a:solidFill>
                  <a:schemeClr val="tx1"/>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C3E54C9-8167-41FD-BB02-A7B13A0D34FE}"/>
              </a:ext>
            </a:extLst>
          </p:cNvPr>
          <p:cNvSpPr txBox="1"/>
          <p:nvPr/>
        </p:nvSpPr>
        <p:spPr>
          <a:xfrm>
            <a:off x="2304588" y="4768910"/>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18" name="TextBox 17">
            <a:extLst>
              <a:ext uri="{FF2B5EF4-FFF2-40B4-BE49-F238E27FC236}">
                <a16:creationId xmlns:a16="http://schemas.microsoft.com/office/drawing/2014/main" id="{282A88F6-7793-4C55-81A8-5FB8FE7F508C}"/>
              </a:ext>
            </a:extLst>
          </p:cNvPr>
          <p:cNvSpPr txBox="1"/>
          <p:nvPr/>
        </p:nvSpPr>
        <p:spPr>
          <a:xfrm>
            <a:off x="3543428" y="5409258"/>
            <a:ext cx="290671" cy="923330"/>
          </a:xfrm>
          <a:prstGeom prst="rect">
            <a:avLst/>
          </a:prstGeom>
          <a:noFill/>
        </p:spPr>
        <p:txBody>
          <a:bodyPr wrap="square" rtlCol="0">
            <a:spAutoFit/>
          </a:bodyPr>
          <a:lstStyle/>
          <a:p>
            <a:r>
              <a:rPr lang="en-US" b="1" dirty="0"/>
              <a:t>.</a:t>
            </a:r>
          </a:p>
          <a:p>
            <a:r>
              <a:rPr lang="en-US" b="1" dirty="0"/>
              <a:t>.</a:t>
            </a:r>
          </a:p>
          <a:p>
            <a:r>
              <a:rPr lang="en-US" b="1" dirty="0"/>
              <a:t>.</a:t>
            </a:r>
          </a:p>
        </p:txBody>
      </p:sp>
      <p:sp>
        <p:nvSpPr>
          <p:cNvPr id="8" name="Slide Number Placeholder 7">
            <a:extLst>
              <a:ext uri="{FF2B5EF4-FFF2-40B4-BE49-F238E27FC236}">
                <a16:creationId xmlns:a16="http://schemas.microsoft.com/office/drawing/2014/main" id="{9C80F2BB-4CE1-4D1E-B9CB-C81462957B4A}"/>
              </a:ext>
            </a:extLst>
          </p:cNvPr>
          <p:cNvSpPr>
            <a:spLocks noGrp="1"/>
          </p:cNvSpPr>
          <p:nvPr>
            <p:ph type="sldNum" sz="quarter" idx="12"/>
          </p:nvPr>
        </p:nvSpPr>
        <p:spPr/>
        <p:txBody>
          <a:bodyPr/>
          <a:lstStyle/>
          <a:p>
            <a:fld id="{0D5FA02A-EFC5-4DEF-BAB9-4D1E8DC3CA2B}" type="slidenum">
              <a:rPr lang="en-US" smtClean="0"/>
              <a:t>55</a:t>
            </a:fld>
            <a:endParaRPr lang="en-US"/>
          </a:p>
        </p:txBody>
      </p:sp>
      <p:sp>
        <p:nvSpPr>
          <p:cNvPr id="26" name="Speech Bubble: Rectangle 25">
            <a:extLst>
              <a:ext uri="{FF2B5EF4-FFF2-40B4-BE49-F238E27FC236}">
                <a16:creationId xmlns:a16="http://schemas.microsoft.com/office/drawing/2014/main" id="{01CB0984-A84E-43ED-A104-80FB28EA0BB8}"/>
              </a:ext>
            </a:extLst>
          </p:cNvPr>
          <p:cNvSpPr/>
          <p:nvPr/>
        </p:nvSpPr>
        <p:spPr>
          <a:xfrm>
            <a:off x="194179" y="5838079"/>
            <a:ext cx="3105105" cy="810402"/>
          </a:xfrm>
          <a:prstGeom prst="wedgeRectCallout">
            <a:avLst>
              <a:gd name="adj1" fmla="val 33167"/>
              <a:gd name="adj2" fmla="val -10626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Segoe UI" panose="020B0502040204020203" pitchFamily="34" charset="0"/>
                <a:cs typeface="Segoe UI" panose="020B0502040204020203" pitchFamily="34" charset="0"/>
              </a:rPr>
              <a:t>Need to latch execution state periodically!</a:t>
            </a:r>
          </a:p>
        </p:txBody>
      </p:sp>
      <p:sp>
        <p:nvSpPr>
          <p:cNvPr id="43" name="Freeform: Shape 42">
            <a:extLst>
              <a:ext uri="{FF2B5EF4-FFF2-40B4-BE49-F238E27FC236}">
                <a16:creationId xmlns:a16="http://schemas.microsoft.com/office/drawing/2014/main" id="{4E1D8921-AD92-490A-A2CA-13CA9C19D1D7}"/>
              </a:ext>
            </a:extLst>
          </p:cNvPr>
          <p:cNvSpPr/>
          <p:nvPr/>
        </p:nvSpPr>
        <p:spPr>
          <a:xfrm>
            <a:off x="7431199" y="3172406"/>
            <a:ext cx="2744388" cy="1033256"/>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count++</a:t>
            </a:r>
          </a:p>
          <a:p>
            <a:endParaRPr lang="en-US" sz="1400" b="1" dirty="0">
              <a:solidFill>
                <a:schemeClr val="tx1"/>
              </a:solidFill>
              <a:latin typeface="Courier New" panose="02070309020205020404" pitchFamily="49" charset="0"/>
              <a:cs typeface="Courier New" panose="02070309020205020404" pitchFamily="49" charset="0"/>
            </a:endParaRPr>
          </a:p>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p:txBody>
      </p:sp>
      <p:sp>
        <p:nvSpPr>
          <p:cNvPr id="44" name="Freeform: Shape 43">
            <a:extLst>
              <a:ext uri="{FF2B5EF4-FFF2-40B4-BE49-F238E27FC236}">
                <a16:creationId xmlns:a16="http://schemas.microsoft.com/office/drawing/2014/main" id="{BBABAA24-8C61-4476-A7A8-DDB6D7139759}"/>
              </a:ext>
            </a:extLst>
          </p:cNvPr>
          <p:cNvSpPr/>
          <p:nvPr/>
        </p:nvSpPr>
        <p:spPr>
          <a:xfrm>
            <a:off x="7433132" y="4316440"/>
            <a:ext cx="2742455" cy="1310541"/>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 = accel()</a:t>
            </a:r>
          </a:p>
          <a:p>
            <a:r>
              <a:rPr lang="en-US" sz="1400" b="1" dirty="0">
                <a:solidFill>
                  <a:schemeClr val="tx1"/>
                </a:solidFill>
                <a:latin typeface="Courier New" panose="02070309020205020404" pitchFamily="49" charset="0"/>
                <a:cs typeface="Courier New" panose="02070309020205020404" pitchFamily="49" charset="0"/>
              </a:rPr>
              <a:t>avg = sum(</a:t>
            </a:r>
            <a:r>
              <a:rPr lang="en-US" sz="1400" b="1" dirty="0" err="1">
                <a:solidFill>
                  <a:schemeClr val="tx1"/>
                </a:solidFill>
                <a:latin typeface="Courier New" panose="02070309020205020404" pitchFamily="49" charset="0"/>
                <a:cs typeface="Courier New" panose="02070309020205020404" pitchFamily="49" charset="0"/>
              </a:rPr>
              <a:t>buf</a:t>
            </a:r>
            <a:r>
              <a:rPr lang="en-US" sz="1400" b="1" dirty="0">
                <a:solidFill>
                  <a:schemeClr val="tx1"/>
                </a:solidFill>
                <a:latin typeface="Courier New" panose="02070309020205020404" pitchFamily="49" charset="0"/>
                <a:cs typeface="Courier New" panose="02070309020205020404" pitchFamily="49" charset="0"/>
              </a:rPr>
              <a:t>)/count</a:t>
            </a:r>
          </a:p>
          <a:p>
            <a:endParaRPr lang="en-US" sz="1400" b="1" dirty="0">
              <a:solidFill>
                <a:schemeClr val="tx1"/>
              </a:solidFill>
              <a:latin typeface="Courier New" panose="02070309020205020404" pitchFamily="49" charset="0"/>
              <a:cs typeface="Courier New" panose="02070309020205020404" pitchFamily="49" charset="0"/>
            </a:endParaRPr>
          </a:p>
          <a:p>
            <a:r>
              <a:rPr lang="en-US" sz="1400" b="1" dirty="0">
                <a:solidFill>
                  <a:schemeClr val="tx1"/>
                </a:solidFill>
                <a:latin typeface="Courier New" panose="02070309020205020404" pitchFamily="49" charset="0"/>
                <a:cs typeface="Courier New" panose="02070309020205020404" pitchFamily="49" charset="0"/>
              </a:rPr>
              <a:t>transmit-</a:t>
            </a:r>
            <a:endParaRPr lang="en-US" sz="1400" b="1" dirty="0">
              <a:solidFill>
                <a:srgbClr val="C00000"/>
              </a:solidFill>
            </a:endParaRPr>
          </a:p>
        </p:txBody>
      </p:sp>
      <p:sp>
        <p:nvSpPr>
          <p:cNvPr id="45" name="TextBox 44">
            <a:extLst>
              <a:ext uri="{FF2B5EF4-FFF2-40B4-BE49-F238E27FC236}">
                <a16:creationId xmlns:a16="http://schemas.microsoft.com/office/drawing/2014/main" id="{249AB761-649E-4EAA-8AEF-642A977E7FFD}"/>
              </a:ext>
            </a:extLst>
          </p:cNvPr>
          <p:cNvSpPr txBox="1"/>
          <p:nvPr/>
        </p:nvSpPr>
        <p:spPr>
          <a:xfrm>
            <a:off x="7444443" y="3817928"/>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46" name="TextBox 45">
            <a:extLst>
              <a:ext uri="{FF2B5EF4-FFF2-40B4-BE49-F238E27FC236}">
                <a16:creationId xmlns:a16="http://schemas.microsoft.com/office/drawing/2014/main" id="{BBC2B70F-ACFB-49B8-93FA-176FF06EE31F}"/>
              </a:ext>
            </a:extLst>
          </p:cNvPr>
          <p:cNvSpPr txBox="1"/>
          <p:nvPr/>
        </p:nvSpPr>
        <p:spPr>
          <a:xfrm>
            <a:off x="7444449" y="5220243"/>
            <a:ext cx="1384176" cy="307777"/>
          </a:xfrm>
          <a:prstGeom prst="rect">
            <a:avLst/>
          </a:prstGeom>
          <a:noFill/>
        </p:spPr>
        <p:txBody>
          <a:bodyPr wrap="square" rtlCol="0">
            <a:spAutoFit/>
          </a:bodyPr>
          <a:lstStyle/>
          <a:p>
            <a:r>
              <a:rPr lang="en-US" sz="1400" b="1" dirty="0">
                <a:solidFill>
                  <a:srgbClr val="C00000"/>
                </a:solidFill>
              </a:rPr>
              <a:t>Power fail</a:t>
            </a:r>
          </a:p>
        </p:txBody>
      </p:sp>
      <p:sp>
        <p:nvSpPr>
          <p:cNvPr id="47" name="TextBox 46">
            <a:extLst>
              <a:ext uri="{FF2B5EF4-FFF2-40B4-BE49-F238E27FC236}">
                <a16:creationId xmlns:a16="http://schemas.microsoft.com/office/drawing/2014/main" id="{46A5A98C-5BAD-4619-ADD5-5970AFD49BB4}"/>
              </a:ext>
            </a:extLst>
          </p:cNvPr>
          <p:cNvSpPr txBox="1"/>
          <p:nvPr/>
        </p:nvSpPr>
        <p:spPr>
          <a:xfrm>
            <a:off x="7431199" y="3399373"/>
            <a:ext cx="1384176" cy="307777"/>
          </a:xfrm>
          <a:prstGeom prst="rect">
            <a:avLst/>
          </a:prstGeom>
          <a:noFill/>
        </p:spPr>
        <p:txBody>
          <a:bodyPr wrap="square" rtlCol="0">
            <a:spAutoFit/>
          </a:bodyPr>
          <a:lstStyle/>
          <a:p>
            <a:r>
              <a:rPr lang="en-US" sz="1400" b="1" dirty="0">
                <a:solidFill>
                  <a:srgbClr val="00B050"/>
                </a:solidFill>
              </a:rPr>
              <a:t>Checkpoint</a:t>
            </a:r>
          </a:p>
        </p:txBody>
      </p:sp>
      <p:sp>
        <p:nvSpPr>
          <p:cNvPr id="48" name="TextBox 47">
            <a:extLst>
              <a:ext uri="{FF2B5EF4-FFF2-40B4-BE49-F238E27FC236}">
                <a16:creationId xmlns:a16="http://schemas.microsoft.com/office/drawing/2014/main" id="{3B0C1B8D-01B0-45D0-84A8-8774DDF0F0AD}"/>
              </a:ext>
            </a:extLst>
          </p:cNvPr>
          <p:cNvSpPr txBox="1"/>
          <p:nvPr/>
        </p:nvSpPr>
        <p:spPr>
          <a:xfrm>
            <a:off x="7431205" y="4813505"/>
            <a:ext cx="1384176" cy="307777"/>
          </a:xfrm>
          <a:prstGeom prst="rect">
            <a:avLst/>
          </a:prstGeom>
          <a:noFill/>
        </p:spPr>
        <p:txBody>
          <a:bodyPr wrap="square" rtlCol="0">
            <a:spAutoFit/>
          </a:bodyPr>
          <a:lstStyle/>
          <a:p>
            <a:r>
              <a:rPr lang="en-US" sz="1400" b="1" dirty="0">
                <a:solidFill>
                  <a:srgbClr val="00B050"/>
                </a:solidFill>
              </a:rPr>
              <a:t>Checkpoint</a:t>
            </a:r>
          </a:p>
        </p:txBody>
      </p:sp>
      <p:sp>
        <p:nvSpPr>
          <p:cNvPr id="49" name="Freeform: Shape 48">
            <a:extLst>
              <a:ext uri="{FF2B5EF4-FFF2-40B4-BE49-F238E27FC236}">
                <a16:creationId xmlns:a16="http://schemas.microsoft.com/office/drawing/2014/main" id="{1C629E02-BF44-44A2-BEC0-CFC901E0DC4F}"/>
              </a:ext>
            </a:extLst>
          </p:cNvPr>
          <p:cNvSpPr/>
          <p:nvPr/>
        </p:nvSpPr>
        <p:spPr>
          <a:xfrm>
            <a:off x="7431199" y="5738733"/>
            <a:ext cx="2744388" cy="422920"/>
          </a:xfrm>
          <a:custGeom>
            <a:avLst/>
            <a:gdLst>
              <a:gd name="connsiteX0" fmla="*/ 0 w 1629295"/>
              <a:gd name="connsiteY0" fmla="*/ 1113905 h 1141614"/>
              <a:gd name="connsiteX1" fmla="*/ 0 w 1629295"/>
              <a:gd name="connsiteY1" fmla="*/ 0 h 1141614"/>
              <a:gd name="connsiteX2" fmla="*/ 1629295 w 1629295"/>
              <a:gd name="connsiteY2" fmla="*/ 5541 h 1141614"/>
              <a:gd name="connsiteX3" fmla="*/ 1629295 w 1629295"/>
              <a:gd name="connsiteY3" fmla="*/ 1097280 h 1141614"/>
              <a:gd name="connsiteX4" fmla="*/ 1396539 w 1629295"/>
              <a:gd name="connsiteY4" fmla="*/ 881149 h 1141614"/>
              <a:gd name="connsiteX5" fmla="*/ 1241368 w 1629295"/>
              <a:gd name="connsiteY5" fmla="*/ 1030778 h 1141614"/>
              <a:gd name="connsiteX6" fmla="*/ 1119448 w 1629295"/>
              <a:gd name="connsiteY6" fmla="*/ 964276 h 1141614"/>
              <a:gd name="connsiteX7" fmla="*/ 947651 w 1629295"/>
              <a:gd name="connsiteY7" fmla="*/ 1097280 h 1141614"/>
              <a:gd name="connsiteX8" fmla="*/ 781397 w 1629295"/>
              <a:gd name="connsiteY8" fmla="*/ 958734 h 1141614"/>
              <a:gd name="connsiteX9" fmla="*/ 587433 w 1629295"/>
              <a:gd name="connsiteY9" fmla="*/ 1141614 h 1141614"/>
              <a:gd name="connsiteX10" fmla="*/ 310342 w 1629295"/>
              <a:gd name="connsiteY10" fmla="*/ 1014152 h 1141614"/>
              <a:gd name="connsiteX11" fmla="*/ 0 w 1629295"/>
              <a:gd name="connsiteY11" fmla="*/ 1113905 h 114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9295" h="1141614">
                <a:moveTo>
                  <a:pt x="0" y="1113905"/>
                </a:moveTo>
                <a:lnTo>
                  <a:pt x="0" y="0"/>
                </a:lnTo>
                <a:lnTo>
                  <a:pt x="1629295" y="5541"/>
                </a:lnTo>
                <a:lnTo>
                  <a:pt x="1629295" y="1097280"/>
                </a:lnTo>
                <a:lnTo>
                  <a:pt x="1396539" y="881149"/>
                </a:lnTo>
                <a:lnTo>
                  <a:pt x="1241368" y="1030778"/>
                </a:lnTo>
                <a:lnTo>
                  <a:pt x="1119448" y="964276"/>
                </a:lnTo>
                <a:lnTo>
                  <a:pt x="947651" y="1097280"/>
                </a:lnTo>
                <a:lnTo>
                  <a:pt x="781397" y="958734"/>
                </a:lnTo>
                <a:lnTo>
                  <a:pt x="587433" y="1141614"/>
                </a:lnTo>
                <a:lnTo>
                  <a:pt x="310342" y="1014152"/>
                </a:lnTo>
                <a:lnTo>
                  <a:pt x="0" y="1113905"/>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chemeClr val="tx1"/>
                </a:solidFill>
                <a:latin typeface="Courier New" panose="02070309020205020404" pitchFamily="49" charset="0"/>
                <a:cs typeface="Courier New" panose="02070309020205020404" pitchFamily="49" charset="0"/>
              </a:rPr>
              <a:t>transmit(avg)</a:t>
            </a:r>
          </a:p>
        </p:txBody>
      </p:sp>
      <p:sp>
        <p:nvSpPr>
          <p:cNvPr id="50" name="Speech Bubble: Rectangle 49">
            <a:extLst>
              <a:ext uri="{FF2B5EF4-FFF2-40B4-BE49-F238E27FC236}">
                <a16:creationId xmlns:a16="http://schemas.microsoft.com/office/drawing/2014/main" id="{9013D637-37EA-40E0-A725-3BF0B4E1B56F}"/>
              </a:ext>
            </a:extLst>
          </p:cNvPr>
          <p:cNvSpPr/>
          <p:nvPr/>
        </p:nvSpPr>
        <p:spPr>
          <a:xfrm>
            <a:off x="8845256" y="1467243"/>
            <a:ext cx="2660661" cy="833262"/>
          </a:xfrm>
          <a:prstGeom prst="wedgeRectCallout">
            <a:avLst>
              <a:gd name="adj1" fmla="val -41555"/>
              <a:gd name="adj2" fmla="val 106412"/>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Segoe UI" panose="020B0502040204020203" pitchFamily="34" charset="0"/>
                <a:cs typeface="Segoe UI" panose="020B0502040204020203" pitchFamily="34" charset="0"/>
              </a:rPr>
              <a:t>Execute with checkpoints</a:t>
            </a:r>
          </a:p>
        </p:txBody>
      </p:sp>
    </p:spTree>
    <p:extLst>
      <p:ext uri="{BB962C8B-B14F-4D97-AF65-F5344CB8AC3E}">
        <p14:creationId xmlns:p14="http://schemas.microsoft.com/office/powerpoint/2010/main" val="744129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56" y="288776"/>
            <a:ext cx="10789884" cy="1143000"/>
          </a:xfrm>
        </p:spPr>
        <p:txBody>
          <a:bodyPr>
            <a:noAutofit/>
          </a:bodyPr>
          <a:lstStyle/>
          <a:p>
            <a:r>
              <a:rPr lang="en-US" b="1" dirty="0"/>
              <a:t>Instructional video (Raspberry PI)</a:t>
            </a:r>
          </a:p>
        </p:txBody>
      </p:sp>
      <p:pic>
        <p:nvPicPr>
          <p:cNvPr id="6" name="Online Media 5" descr="What is a microcontroller? ft. Raspberry Pi Pico">
            <a:hlinkClick r:id="" action="ppaction://media"/>
            <a:extLst>
              <a:ext uri="{FF2B5EF4-FFF2-40B4-BE49-F238E27FC236}">
                <a16:creationId xmlns:a16="http://schemas.microsoft.com/office/drawing/2014/main" id="{A41620C9-D832-A295-3041-0B951E164053}"/>
              </a:ext>
            </a:extLst>
          </p:cNvPr>
          <p:cNvPicPr>
            <a:picLocks noRot="1" noChangeAspect="1"/>
          </p:cNvPicPr>
          <p:nvPr>
            <a:videoFile r:link="rId1"/>
          </p:nvPr>
        </p:nvPicPr>
        <p:blipFill>
          <a:blip r:embed="rId3"/>
          <a:stretch>
            <a:fillRect/>
          </a:stretch>
        </p:blipFill>
        <p:spPr>
          <a:xfrm>
            <a:off x="1782218" y="1540295"/>
            <a:ext cx="8627563" cy="4874573"/>
          </a:xfrm>
          <a:prstGeom prst="rect">
            <a:avLst/>
          </a:prstGeom>
        </p:spPr>
      </p:pic>
    </p:spTree>
    <p:extLst>
      <p:ext uri="{BB962C8B-B14F-4D97-AF65-F5344CB8AC3E}">
        <p14:creationId xmlns:p14="http://schemas.microsoft.com/office/powerpoint/2010/main" val="7325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lstStyle/>
          <a:p>
            <a:r>
              <a:rPr lang="en-US" b="1" dirty="0">
                <a:latin typeface="+mn-lt"/>
              </a:rPr>
              <a:t>Platforms to prototype IoT Applications: </a:t>
            </a:r>
            <a:r>
              <a:rPr lang="en-US" b="1" dirty="0" err="1">
                <a:latin typeface="+mn-lt"/>
              </a:rPr>
              <a:t>Microbit</a:t>
            </a:r>
            <a:r>
              <a:rPr lang="en-US" b="1" dirty="0">
                <a:latin typeface="+mn-lt"/>
              </a:rPr>
              <a:t> </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57</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5" name="Picture 2">
            <a:extLst>
              <a:ext uri="{FF2B5EF4-FFF2-40B4-BE49-F238E27FC236}">
                <a16:creationId xmlns:a16="http://schemas.microsoft.com/office/drawing/2014/main" id="{7860C439-0813-87EA-B553-AE3D6B168D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07513" y="1739901"/>
            <a:ext cx="5776973" cy="46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05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lstStyle/>
          <a:p>
            <a:r>
              <a:rPr lang="en-US" b="1" dirty="0">
                <a:latin typeface="+mn-lt"/>
              </a:rPr>
              <a:t>Platforms to prototype IoT Applications: Arduino Nano 33 BLE </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58</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11831A1C-3C78-05B7-511D-85ABD5568669}"/>
              </a:ext>
            </a:extLst>
          </p:cNvPr>
          <p:cNvPicPr>
            <a:picLocks noChangeAspect="1"/>
          </p:cNvPicPr>
          <p:nvPr/>
        </p:nvPicPr>
        <p:blipFill>
          <a:blip r:embed="rId2"/>
          <a:stretch>
            <a:fillRect/>
          </a:stretch>
        </p:blipFill>
        <p:spPr>
          <a:xfrm>
            <a:off x="2529254" y="2371579"/>
            <a:ext cx="7772400" cy="3482035"/>
          </a:xfrm>
          <a:prstGeom prst="rect">
            <a:avLst/>
          </a:prstGeom>
        </p:spPr>
      </p:pic>
    </p:spTree>
    <p:extLst>
      <p:ext uri="{BB962C8B-B14F-4D97-AF65-F5344CB8AC3E}">
        <p14:creationId xmlns:p14="http://schemas.microsoft.com/office/powerpoint/2010/main" val="931270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lstStyle/>
          <a:p>
            <a:r>
              <a:rPr lang="en-US" b="1" dirty="0">
                <a:latin typeface="+mn-lt"/>
              </a:rPr>
              <a:t>Platforms to prototype IoT Applications: Raspberry Pi 4</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59</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7FD9C6B1-B0E4-A04B-0819-140800461EFA}"/>
              </a:ext>
            </a:extLst>
          </p:cNvPr>
          <p:cNvPicPr>
            <a:picLocks noChangeAspect="1"/>
          </p:cNvPicPr>
          <p:nvPr/>
        </p:nvPicPr>
        <p:blipFill>
          <a:blip r:embed="rId2"/>
          <a:stretch>
            <a:fillRect/>
          </a:stretch>
        </p:blipFill>
        <p:spPr>
          <a:xfrm>
            <a:off x="3452081" y="1900304"/>
            <a:ext cx="5480782" cy="4592571"/>
          </a:xfrm>
          <a:prstGeom prst="rect">
            <a:avLst/>
          </a:prstGeom>
        </p:spPr>
      </p:pic>
    </p:spTree>
    <p:extLst>
      <p:ext uri="{BB962C8B-B14F-4D97-AF65-F5344CB8AC3E}">
        <p14:creationId xmlns:p14="http://schemas.microsoft.com/office/powerpoint/2010/main" val="32680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Low capability camera with Stable Diffusion Img2Img</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a:t>
            </a:fld>
            <a:endParaRPr lang="sv-SE"/>
          </a:p>
        </p:txBody>
      </p:sp>
      <p:pic>
        <p:nvPicPr>
          <p:cNvPr id="6" name="Picture 5" descr="A picture containing text&#10;&#10;Description automatically generated">
            <a:extLst>
              <a:ext uri="{FF2B5EF4-FFF2-40B4-BE49-F238E27FC236}">
                <a16:creationId xmlns:a16="http://schemas.microsoft.com/office/drawing/2014/main" id="{A6923300-DEF7-463C-692A-6E5DF1159CD8}"/>
              </a:ext>
            </a:extLst>
          </p:cNvPr>
          <p:cNvPicPr>
            <a:picLocks noChangeAspect="1"/>
          </p:cNvPicPr>
          <p:nvPr/>
        </p:nvPicPr>
        <p:blipFill>
          <a:blip r:embed="rId3"/>
          <a:stretch>
            <a:fillRect/>
          </a:stretch>
        </p:blipFill>
        <p:spPr>
          <a:xfrm>
            <a:off x="2290293" y="4710112"/>
            <a:ext cx="1828800" cy="1828800"/>
          </a:xfrm>
          <a:prstGeom prst="rect">
            <a:avLst/>
          </a:prstGeom>
        </p:spPr>
      </p:pic>
      <p:pic>
        <p:nvPicPr>
          <p:cNvPr id="5" name="Picture 4">
            <a:extLst>
              <a:ext uri="{FF2B5EF4-FFF2-40B4-BE49-F238E27FC236}">
                <a16:creationId xmlns:a16="http://schemas.microsoft.com/office/drawing/2014/main" id="{331424DC-F3B6-D4E9-46DA-E22BA0434A43}"/>
              </a:ext>
            </a:extLst>
          </p:cNvPr>
          <p:cNvPicPr>
            <a:picLocks noChangeAspect="1"/>
          </p:cNvPicPr>
          <p:nvPr/>
        </p:nvPicPr>
        <p:blipFill>
          <a:blip r:embed="rId4"/>
          <a:stretch>
            <a:fillRect/>
          </a:stretch>
        </p:blipFill>
        <p:spPr>
          <a:xfrm>
            <a:off x="1013943" y="2066344"/>
            <a:ext cx="4381500" cy="2184400"/>
          </a:xfrm>
          <a:prstGeom prst="rect">
            <a:avLst/>
          </a:prstGeom>
        </p:spPr>
      </p:pic>
      <p:pic>
        <p:nvPicPr>
          <p:cNvPr id="9" name="Picture 8">
            <a:extLst>
              <a:ext uri="{FF2B5EF4-FFF2-40B4-BE49-F238E27FC236}">
                <a16:creationId xmlns:a16="http://schemas.microsoft.com/office/drawing/2014/main" id="{BA4C623F-344A-119D-6F8E-900CA73DD7BB}"/>
              </a:ext>
            </a:extLst>
          </p:cNvPr>
          <p:cNvPicPr>
            <a:picLocks noChangeAspect="1"/>
          </p:cNvPicPr>
          <p:nvPr/>
        </p:nvPicPr>
        <p:blipFill>
          <a:blip r:embed="rId5"/>
          <a:stretch>
            <a:fillRect/>
          </a:stretch>
        </p:blipFill>
        <p:spPr>
          <a:xfrm>
            <a:off x="5982645" y="1837812"/>
            <a:ext cx="4913955" cy="2988099"/>
          </a:xfrm>
          <a:prstGeom prst="rect">
            <a:avLst/>
          </a:prstGeom>
        </p:spPr>
      </p:pic>
      <p:pic>
        <p:nvPicPr>
          <p:cNvPr id="11" name="Picture 10">
            <a:extLst>
              <a:ext uri="{FF2B5EF4-FFF2-40B4-BE49-F238E27FC236}">
                <a16:creationId xmlns:a16="http://schemas.microsoft.com/office/drawing/2014/main" id="{644125EF-C6BD-B3A2-F9FA-956298E7254F}"/>
              </a:ext>
            </a:extLst>
          </p:cNvPr>
          <p:cNvPicPr>
            <a:picLocks noChangeAspect="1"/>
          </p:cNvPicPr>
          <p:nvPr/>
        </p:nvPicPr>
        <p:blipFill>
          <a:blip r:embed="rId6"/>
          <a:stretch>
            <a:fillRect/>
          </a:stretch>
        </p:blipFill>
        <p:spPr>
          <a:xfrm>
            <a:off x="7204649" y="4710112"/>
            <a:ext cx="2145203" cy="2147888"/>
          </a:xfrm>
          <a:prstGeom prst="rect">
            <a:avLst/>
          </a:prstGeom>
        </p:spPr>
      </p:pic>
    </p:spTree>
    <p:extLst>
      <p:ext uri="{BB962C8B-B14F-4D97-AF65-F5344CB8AC3E}">
        <p14:creationId xmlns:p14="http://schemas.microsoft.com/office/powerpoint/2010/main" val="165383028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CD0-12BF-48B4-BE28-2E461ACC6514}"/>
              </a:ext>
            </a:extLst>
          </p:cNvPr>
          <p:cNvSpPr>
            <a:spLocks noGrp="1"/>
          </p:cNvSpPr>
          <p:nvPr>
            <p:ph type="title"/>
          </p:nvPr>
        </p:nvSpPr>
        <p:spPr>
          <a:xfrm>
            <a:off x="838200" y="365125"/>
            <a:ext cx="11154508" cy="1325563"/>
          </a:xfrm>
        </p:spPr>
        <p:txBody>
          <a:bodyPr/>
          <a:lstStyle/>
          <a:p>
            <a:r>
              <a:rPr lang="en-US" b="1" dirty="0">
                <a:latin typeface="+mn-lt"/>
              </a:rPr>
              <a:t>Platforms to prototype IoT Applications: Other platforms </a:t>
            </a:r>
          </a:p>
        </p:txBody>
      </p:sp>
      <p:sp>
        <p:nvSpPr>
          <p:cNvPr id="4" name="Slide Number Placeholder 3">
            <a:extLst>
              <a:ext uri="{FF2B5EF4-FFF2-40B4-BE49-F238E27FC236}">
                <a16:creationId xmlns:a16="http://schemas.microsoft.com/office/drawing/2014/main" id="{8D7B4BDC-4CE7-46B0-94F9-1D050B90AA0F}"/>
              </a:ext>
            </a:extLst>
          </p:cNvPr>
          <p:cNvSpPr>
            <a:spLocks noGrp="1"/>
          </p:cNvSpPr>
          <p:nvPr>
            <p:ph type="sldNum" sz="quarter" idx="12"/>
          </p:nvPr>
        </p:nvSpPr>
        <p:spPr/>
        <p:txBody>
          <a:bodyPr/>
          <a:lstStyle/>
          <a:p>
            <a:fld id="{0778C724-3839-4D76-A707-B4C23905D055}" type="slidenum">
              <a:rPr lang="en-US" smtClean="0"/>
              <a:t>60</a:t>
            </a:fld>
            <a:endParaRPr lang="en-US"/>
          </a:p>
        </p:txBody>
      </p:sp>
      <p:sp>
        <p:nvSpPr>
          <p:cNvPr id="3" name="Content Placeholder 2">
            <a:extLst>
              <a:ext uri="{FF2B5EF4-FFF2-40B4-BE49-F238E27FC236}">
                <a16:creationId xmlns:a16="http://schemas.microsoft.com/office/drawing/2014/main" id="{791E8A5C-5FAC-D36B-06D6-9E52F41BDDD6}"/>
              </a:ext>
            </a:extLst>
          </p:cNvPr>
          <p:cNvSpPr>
            <a:spLocks noGrp="1"/>
          </p:cNvSpPr>
          <p:nvPr>
            <p:ph idx="1"/>
          </p:nvPr>
        </p:nvSpPr>
        <p:spPr>
          <a:xfrm>
            <a:off x="838200" y="1690688"/>
            <a:ext cx="10515600" cy="4530725"/>
          </a:xfrm>
        </p:spPr>
        <p:txBody>
          <a:bodyPr>
            <a:normAutofit/>
          </a:bodyPr>
          <a:lstStyle/>
          <a:p>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AFB7F63B-830D-AF19-4C41-7B5777F7ED24}"/>
              </a:ext>
            </a:extLst>
          </p:cNvPr>
          <p:cNvPicPr>
            <a:picLocks noChangeAspect="1"/>
          </p:cNvPicPr>
          <p:nvPr/>
        </p:nvPicPr>
        <p:blipFill>
          <a:blip r:embed="rId2"/>
          <a:stretch>
            <a:fillRect/>
          </a:stretch>
        </p:blipFill>
        <p:spPr>
          <a:xfrm>
            <a:off x="2596750" y="2127715"/>
            <a:ext cx="1641573" cy="4093698"/>
          </a:xfrm>
          <a:prstGeom prst="rect">
            <a:avLst/>
          </a:prstGeom>
        </p:spPr>
      </p:pic>
      <p:pic>
        <p:nvPicPr>
          <p:cNvPr id="9" name="Picture 8">
            <a:extLst>
              <a:ext uri="{FF2B5EF4-FFF2-40B4-BE49-F238E27FC236}">
                <a16:creationId xmlns:a16="http://schemas.microsoft.com/office/drawing/2014/main" id="{26F21759-1ABC-E02C-2649-A98B7CB884EE}"/>
              </a:ext>
            </a:extLst>
          </p:cNvPr>
          <p:cNvPicPr>
            <a:picLocks noChangeAspect="1"/>
          </p:cNvPicPr>
          <p:nvPr/>
        </p:nvPicPr>
        <p:blipFill>
          <a:blip r:embed="rId3"/>
          <a:stretch>
            <a:fillRect/>
          </a:stretch>
        </p:blipFill>
        <p:spPr>
          <a:xfrm>
            <a:off x="5506882" y="2359589"/>
            <a:ext cx="4967599" cy="3724847"/>
          </a:xfrm>
          <a:prstGeom prst="rect">
            <a:avLst/>
          </a:prstGeom>
        </p:spPr>
      </p:pic>
    </p:spTree>
    <p:extLst>
      <p:ext uri="{BB962C8B-B14F-4D97-AF65-F5344CB8AC3E}">
        <p14:creationId xmlns:p14="http://schemas.microsoft.com/office/powerpoint/2010/main" val="302951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123A-8DDE-4F89-AA12-8D6E14FA4405}"/>
              </a:ext>
            </a:extLst>
          </p:cNvPr>
          <p:cNvSpPr>
            <a:spLocks noGrp="1"/>
          </p:cNvSpPr>
          <p:nvPr>
            <p:ph type="title"/>
          </p:nvPr>
        </p:nvSpPr>
        <p:spPr>
          <a:xfrm>
            <a:off x="373965" y="410368"/>
            <a:ext cx="11274083" cy="1325563"/>
          </a:xfrm>
        </p:spPr>
        <p:txBody>
          <a:bodyPr/>
          <a:lstStyle/>
          <a:p>
            <a:r>
              <a:rPr lang="en-US" b="1" dirty="0">
                <a:latin typeface="+mn-lt"/>
              </a:rPr>
              <a:t>nRF52833 – Microcontroller on the </a:t>
            </a:r>
            <a:r>
              <a:rPr lang="en-US" b="1" dirty="0" err="1">
                <a:latin typeface="+mn-lt"/>
              </a:rPr>
              <a:t>Micro:bit</a:t>
            </a:r>
            <a:r>
              <a:rPr lang="en-US" b="1" dirty="0">
                <a:latin typeface="+mn-lt"/>
              </a:rPr>
              <a:t> v2</a:t>
            </a:r>
          </a:p>
        </p:txBody>
      </p:sp>
      <p:sp>
        <p:nvSpPr>
          <p:cNvPr id="3" name="Content Placeholder 2">
            <a:extLst>
              <a:ext uri="{FF2B5EF4-FFF2-40B4-BE49-F238E27FC236}">
                <a16:creationId xmlns:a16="http://schemas.microsoft.com/office/drawing/2014/main" id="{10B79067-E6DA-4EE2-A6E6-C8B2F99B6BB0}"/>
              </a:ext>
            </a:extLst>
          </p:cNvPr>
          <p:cNvSpPr>
            <a:spLocks noGrp="1"/>
          </p:cNvSpPr>
          <p:nvPr>
            <p:ph idx="1"/>
          </p:nvPr>
        </p:nvSpPr>
        <p:spPr/>
        <p:txBody>
          <a:bodyPr/>
          <a:lstStyle/>
          <a:p>
            <a:r>
              <a:rPr lang="en-US" dirty="0">
                <a:latin typeface="+mj-lt"/>
              </a:rPr>
              <a:t>32-bit ARM Cortex-M4F microcontroller</a:t>
            </a:r>
          </a:p>
          <a:p>
            <a:pPr lvl="1"/>
            <a:r>
              <a:rPr lang="en-US" dirty="0">
                <a:latin typeface="+mj-lt"/>
              </a:rPr>
              <a:t>64 MHz core, 128 KB RAM, 512 KB Flash</a:t>
            </a:r>
          </a:p>
          <a:p>
            <a:pPr lvl="1"/>
            <a:r>
              <a:rPr lang="en-US" dirty="0">
                <a:latin typeface="+mj-lt"/>
              </a:rPr>
              <a:t>Floating point support</a:t>
            </a:r>
          </a:p>
          <a:p>
            <a:pPr lvl="1"/>
            <a:r>
              <a:rPr lang="en-US" dirty="0">
                <a:latin typeface="+mj-lt"/>
              </a:rPr>
              <a:t>2.4 GHz Radio: Bluetooth Low energy / 802.15.4</a:t>
            </a:r>
          </a:p>
          <a:p>
            <a:pPr lvl="1"/>
            <a:r>
              <a:rPr lang="en-US" dirty="0">
                <a:latin typeface="+mj-lt"/>
              </a:rPr>
              <a:t>Various peripherals</a:t>
            </a:r>
          </a:p>
          <a:p>
            <a:pPr lvl="2"/>
            <a:r>
              <a:rPr lang="en-US" dirty="0">
                <a:latin typeface="+mj-lt"/>
              </a:rPr>
              <a:t>ADC, PWM</a:t>
            </a:r>
          </a:p>
          <a:p>
            <a:pPr lvl="2"/>
            <a:r>
              <a:rPr lang="en-US" dirty="0">
                <a:latin typeface="+mj-lt"/>
              </a:rPr>
              <a:t>I2C, UART, SPI, USB</a:t>
            </a:r>
          </a:p>
          <a:p>
            <a:pPr lvl="2"/>
            <a:r>
              <a:rPr lang="en-US" dirty="0">
                <a:latin typeface="+mj-lt"/>
              </a:rPr>
              <a:t>RNG, 32-bit Timers, Watchdog, Temperature</a:t>
            </a:r>
          </a:p>
          <a:p>
            <a:pPr lvl="2"/>
            <a:r>
              <a:rPr lang="en-US" dirty="0">
                <a:latin typeface="+mj-lt"/>
              </a:rPr>
              <a:t>Up to 42 I/O pins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7E578D96-2DFC-4902-A7DD-9B7DA5F550FC}"/>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5122" name="Picture 2" descr="nRF52833 - Advanced Bluetooth multiprotocol SoC - nordicsemi.com">
            <a:extLst>
              <a:ext uri="{FF2B5EF4-FFF2-40B4-BE49-F238E27FC236}">
                <a16:creationId xmlns:a16="http://schemas.microsoft.com/office/drawing/2014/main" id="{0B24C1A5-6CBC-4D7C-A896-90F51A2181D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75869" y="2281116"/>
            <a:ext cx="2989263" cy="29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127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62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Last mandatory reading of the course </a:t>
            </a:r>
            <a:r>
              <a:rPr lang="en-US" dirty="0">
                <a:latin typeface="+mn-lt"/>
                <a:sym typeface="Wingdings" pitchFamily="2" charset="2"/>
              </a:rPr>
              <a:t></a:t>
            </a:r>
            <a:endParaRPr lang="en-SE"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5"/>
            <a:ext cx="11072649" cy="2129294"/>
          </a:xfrm>
        </p:spPr>
        <p:txBody>
          <a:bodyPr>
            <a:normAutofit/>
          </a:bodyPr>
          <a:lstStyle/>
          <a:p>
            <a:r>
              <a:rPr lang="en-US" dirty="0">
                <a:latin typeface="+mj-lt"/>
              </a:rPr>
              <a:t>System Architecture Directions for Post-SoC/32-bit Networked Sensors – ACM </a:t>
            </a:r>
            <a:r>
              <a:rPr lang="en-US" dirty="0" err="1">
                <a:latin typeface="+mj-lt"/>
              </a:rPr>
              <a:t>SenSys</a:t>
            </a:r>
            <a:r>
              <a:rPr lang="en-US" dirty="0">
                <a:latin typeface="+mj-lt"/>
              </a:rPr>
              <a:t> 2018</a:t>
            </a:r>
          </a:p>
          <a:p>
            <a:endParaRPr lang="en-US" dirty="0">
              <a:latin typeface="+mj-lt"/>
            </a:endParaRPr>
          </a:p>
          <a:p>
            <a:r>
              <a:rPr lang="en-US" dirty="0">
                <a:latin typeface="+mj-lt"/>
              </a:rPr>
              <a:t>Due end of next-to-next week, </a:t>
            </a:r>
            <a:r>
              <a:rPr lang="en-US" b="1" dirty="0">
                <a:latin typeface="+mj-lt"/>
              </a:rPr>
              <a:t>16</a:t>
            </a:r>
            <a:r>
              <a:rPr lang="en-US" b="1" baseline="30000" dirty="0">
                <a:latin typeface="+mj-lt"/>
              </a:rPr>
              <a:t>th</a:t>
            </a:r>
            <a:r>
              <a:rPr lang="en-US" b="1" dirty="0">
                <a:latin typeface="+mj-lt"/>
              </a:rPr>
              <a:t> of October 2022</a:t>
            </a:r>
          </a:p>
        </p:txBody>
      </p:sp>
    </p:spTree>
    <p:extLst>
      <p:ext uri="{BB962C8B-B14F-4D97-AF65-F5344CB8AC3E}">
        <p14:creationId xmlns:p14="http://schemas.microsoft.com/office/powerpoint/2010/main" val="533593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286962" cy="1685229"/>
          </a:xfrm>
        </p:spPr>
        <p:txBody>
          <a:bodyPr>
            <a:normAutofit/>
          </a:bodyPr>
          <a:lstStyle/>
          <a:p>
            <a:br>
              <a:rPr lang="en-GB" sz="4800" u="none" strike="noStrike" dirty="0">
                <a:effectLst/>
              </a:rPr>
            </a:br>
            <a:r>
              <a:rPr lang="en-GB" sz="4800" u="none" strike="noStrike" dirty="0">
                <a:effectLst/>
              </a:rPr>
              <a:t>CS 6204 – Special Topics in Internet of Things</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63</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Low capability camera with Stable Diffusion Img2Img</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a:t>
            </a:fld>
            <a:endParaRPr lang="sv-SE"/>
          </a:p>
        </p:txBody>
      </p:sp>
      <p:pic>
        <p:nvPicPr>
          <p:cNvPr id="5" name="Picture 4" descr="A picture containing text, fox, mammal&#10;&#10;Description automatically generated">
            <a:extLst>
              <a:ext uri="{FF2B5EF4-FFF2-40B4-BE49-F238E27FC236}">
                <a16:creationId xmlns:a16="http://schemas.microsoft.com/office/drawing/2014/main" id="{448589BD-EB3E-9869-8E91-63007D860C24}"/>
              </a:ext>
            </a:extLst>
          </p:cNvPr>
          <p:cNvPicPr>
            <a:picLocks noChangeAspect="1"/>
          </p:cNvPicPr>
          <p:nvPr/>
        </p:nvPicPr>
        <p:blipFill>
          <a:blip r:embed="rId3"/>
          <a:stretch>
            <a:fillRect/>
          </a:stretch>
        </p:blipFill>
        <p:spPr>
          <a:xfrm>
            <a:off x="1771723" y="2511644"/>
            <a:ext cx="8648553" cy="3426360"/>
          </a:xfrm>
          <a:prstGeom prst="rect">
            <a:avLst/>
          </a:prstGeom>
        </p:spPr>
      </p:pic>
    </p:spTree>
    <p:extLst>
      <p:ext uri="{BB962C8B-B14F-4D97-AF65-F5344CB8AC3E}">
        <p14:creationId xmlns:p14="http://schemas.microsoft.com/office/powerpoint/2010/main" val="342019599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Open AI Whisper and Embedded microphones</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r>
              <a:rPr lang="en-US" dirty="0">
                <a:latin typeface="+mj-lt"/>
              </a:rPr>
              <a:t>Bring  high accuracy speech recognition to embedded device?</a:t>
            </a:r>
          </a:p>
          <a:p>
            <a:r>
              <a:rPr lang="en-US" dirty="0">
                <a:latin typeface="+mj-lt"/>
              </a:rPr>
              <a:t>Too power consume to perform locally</a:t>
            </a:r>
          </a:p>
          <a:p>
            <a:r>
              <a:rPr lang="en-US" dirty="0">
                <a:latin typeface="+mj-lt"/>
              </a:rPr>
              <a:t>Record audio, transmit to computer (Open AI Whisper), send back translated audio to embedded device;</a:t>
            </a:r>
          </a:p>
          <a:p>
            <a:r>
              <a:rPr lang="en-US" dirty="0">
                <a:latin typeface="+mj-lt"/>
              </a:rPr>
              <a:t>Latency considerations? Other Optimizations </a:t>
            </a:r>
            <a:r>
              <a:rPr lang="en-US" dirty="0" err="1">
                <a:latin typeface="+mj-lt"/>
              </a:rPr>
              <a:t>etc</a:t>
            </a:r>
            <a:r>
              <a:rPr lang="en-US" dirty="0">
                <a:latin typeface="+mj-lt"/>
              </a:rPr>
              <a:t>?</a:t>
            </a:r>
          </a:p>
          <a:p>
            <a:pPr marL="457200" lvl="1"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a:t>
            </a:fld>
            <a:endParaRPr lang="sv-SE"/>
          </a:p>
        </p:txBody>
      </p:sp>
      <p:pic>
        <p:nvPicPr>
          <p:cNvPr id="8" name="Picture 7">
            <a:extLst>
              <a:ext uri="{FF2B5EF4-FFF2-40B4-BE49-F238E27FC236}">
                <a16:creationId xmlns:a16="http://schemas.microsoft.com/office/drawing/2014/main" id="{E7E44EF2-9BC6-F9BA-D663-E6EC7F8690F0}"/>
              </a:ext>
            </a:extLst>
          </p:cNvPr>
          <p:cNvPicPr>
            <a:picLocks noChangeAspect="1"/>
          </p:cNvPicPr>
          <p:nvPr/>
        </p:nvPicPr>
        <p:blipFill>
          <a:blip r:embed="rId3"/>
          <a:stretch>
            <a:fillRect/>
          </a:stretch>
        </p:blipFill>
        <p:spPr>
          <a:xfrm>
            <a:off x="1506806" y="4280360"/>
            <a:ext cx="4284882" cy="2142441"/>
          </a:xfrm>
          <a:prstGeom prst="rect">
            <a:avLst/>
          </a:prstGeom>
        </p:spPr>
      </p:pic>
      <p:pic>
        <p:nvPicPr>
          <p:cNvPr id="9" name="Picture 8">
            <a:extLst>
              <a:ext uri="{FF2B5EF4-FFF2-40B4-BE49-F238E27FC236}">
                <a16:creationId xmlns:a16="http://schemas.microsoft.com/office/drawing/2014/main" id="{CD3B66CB-DC84-BD1B-BEEC-70421D7574F7}"/>
              </a:ext>
            </a:extLst>
          </p:cNvPr>
          <p:cNvPicPr>
            <a:picLocks noChangeAspect="1"/>
          </p:cNvPicPr>
          <p:nvPr/>
        </p:nvPicPr>
        <p:blipFill>
          <a:blip r:embed="rId4"/>
          <a:stretch>
            <a:fillRect/>
          </a:stretch>
        </p:blipFill>
        <p:spPr>
          <a:xfrm>
            <a:off x="6460295" y="4397052"/>
            <a:ext cx="4373433" cy="1959298"/>
          </a:xfrm>
          <a:prstGeom prst="rect">
            <a:avLst/>
          </a:prstGeom>
        </p:spPr>
      </p:pic>
    </p:spTree>
    <p:extLst>
      <p:ext uri="{BB962C8B-B14F-4D97-AF65-F5344CB8AC3E}">
        <p14:creationId xmlns:p14="http://schemas.microsoft.com/office/powerpoint/2010/main" val="1490823246"/>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18551"/>
            <a:ext cx="11353801" cy="1325563"/>
          </a:xfrm>
        </p:spPr>
        <p:txBody>
          <a:bodyPr>
            <a:normAutofit/>
          </a:bodyPr>
          <a:lstStyle/>
          <a:p>
            <a:r>
              <a:rPr lang="en-US" dirty="0">
                <a:latin typeface="+mn-lt"/>
              </a:rPr>
              <a:t>Course projects examples – </a:t>
            </a:r>
            <a:r>
              <a:rPr lang="en-US" dirty="0" err="1">
                <a:latin typeface="+mn-lt"/>
              </a:rPr>
              <a:t>TinyML</a:t>
            </a:r>
            <a:r>
              <a:rPr lang="en-US" dirty="0">
                <a:latin typeface="+mn-lt"/>
              </a:rPr>
              <a:t> and Sensors</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253898"/>
          </a:xfrm>
        </p:spPr>
        <p:txBody>
          <a:bodyPr>
            <a:normAutofit/>
          </a:bodyPr>
          <a:lstStyle/>
          <a:p>
            <a:pPr marL="0" indent="0">
              <a:buNone/>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9</a:t>
            </a:fld>
            <a:endParaRPr lang="sv-SE"/>
          </a:p>
        </p:txBody>
      </p:sp>
      <p:pic>
        <p:nvPicPr>
          <p:cNvPr id="4" name="Picture 3" descr="Shape&#10;&#10;Description automatically generated with low confidence">
            <a:extLst>
              <a:ext uri="{FF2B5EF4-FFF2-40B4-BE49-F238E27FC236}">
                <a16:creationId xmlns:a16="http://schemas.microsoft.com/office/drawing/2014/main" id="{E6CF155C-9C91-8312-A3D7-AE29B859CB55}"/>
              </a:ext>
            </a:extLst>
          </p:cNvPr>
          <p:cNvPicPr>
            <a:picLocks noChangeAspect="1"/>
          </p:cNvPicPr>
          <p:nvPr/>
        </p:nvPicPr>
        <p:blipFill>
          <a:blip r:embed="rId3"/>
          <a:stretch>
            <a:fillRect/>
          </a:stretch>
        </p:blipFill>
        <p:spPr>
          <a:xfrm>
            <a:off x="8813800" y="3429000"/>
            <a:ext cx="2540000" cy="2540000"/>
          </a:xfrm>
          <a:prstGeom prst="rect">
            <a:avLst/>
          </a:prstGeom>
        </p:spPr>
      </p:pic>
      <p:sp>
        <p:nvSpPr>
          <p:cNvPr id="3" name="Content Placeholder 2">
            <a:extLst>
              <a:ext uri="{FF2B5EF4-FFF2-40B4-BE49-F238E27FC236}">
                <a16:creationId xmlns:a16="http://schemas.microsoft.com/office/drawing/2014/main" id="{5C53F70F-BEC6-9877-DD1F-E9CE57BD680B}"/>
              </a:ext>
            </a:extLst>
          </p:cNvPr>
          <p:cNvSpPr txBox="1">
            <a:spLocks/>
          </p:cNvSpPr>
          <p:nvPr/>
        </p:nvSpPr>
        <p:spPr>
          <a:xfrm>
            <a:off x="990599" y="1978026"/>
            <a:ext cx="11105757" cy="4253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Machine learning techniques with sensor data</a:t>
            </a:r>
          </a:p>
          <a:p>
            <a:r>
              <a:rPr lang="en-US" dirty="0" err="1">
                <a:latin typeface="+mj-lt"/>
              </a:rPr>
              <a:t>Tensorflow</a:t>
            </a:r>
            <a:r>
              <a:rPr lang="en-US" dirty="0">
                <a:latin typeface="+mj-lt"/>
              </a:rPr>
              <a:t> Lite on Arduino could be used as a platform</a:t>
            </a:r>
          </a:p>
          <a:p>
            <a:r>
              <a:rPr lang="en-US" dirty="0">
                <a:latin typeface="+mj-lt"/>
              </a:rPr>
              <a:t>Machine learning sensors (paper to be discussed)</a:t>
            </a:r>
          </a:p>
          <a:p>
            <a:r>
              <a:rPr lang="en-US" dirty="0">
                <a:latin typeface="+mj-lt"/>
              </a:rPr>
              <a:t>Reduce noise? Improve accuracy? Sensor fusion</a:t>
            </a:r>
          </a:p>
          <a:p>
            <a:pPr marL="457200" lvl="1"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endParaRPr lang="en-US" dirty="0">
              <a:latin typeface="+mj-lt"/>
            </a:endParaRPr>
          </a:p>
        </p:txBody>
      </p:sp>
      <p:pic>
        <p:nvPicPr>
          <p:cNvPr id="6" name="Picture 5">
            <a:extLst>
              <a:ext uri="{FF2B5EF4-FFF2-40B4-BE49-F238E27FC236}">
                <a16:creationId xmlns:a16="http://schemas.microsoft.com/office/drawing/2014/main" id="{5C91CE0C-1DA0-E621-4671-6C2DA441C015}"/>
              </a:ext>
            </a:extLst>
          </p:cNvPr>
          <p:cNvPicPr>
            <a:picLocks noChangeAspect="1"/>
          </p:cNvPicPr>
          <p:nvPr/>
        </p:nvPicPr>
        <p:blipFill>
          <a:blip r:embed="rId4"/>
          <a:stretch>
            <a:fillRect/>
          </a:stretch>
        </p:blipFill>
        <p:spPr>
          <a:xfrm>
            <a:off x="2144333" y="4352816"/>
            <a:ext cx="2878428" cy="1616184"/>
          </a:xfrm>
          <a:prstGeom prst="rect">
            <a:avLst/>
          </a:prstGeom>
        </p:spPr>
      </p:pic>
      <p:pic>
        <p:nvPicPr>
          <p:cNvPr id="9" name="Picture 8">
            <a:extLst>
              <a:ext uri="{FF2B5EF4-FFF2-40B4-BE49-F238E27FC236}">
                <a16:creationId xmlns:a16="http://schemas.microsoft.com/office/drawing/2014/main" id="{12D670DC-B538-6131-417B-15821D711F22}"/>
              </a:ext>
            </a:extLst>
          </p:cNvPr>
          <p:cNvPicPr>
            <a:picLocks noChangeAspect="1"/>
          </p:cNvPicPr>
          <p:nvPr/>
        </p:nvPicPr>
        <p:blipFill>
          <a:blip r:embed="rId5"/>
          <a:stretch>
            <a:fillRect/>
          </a:stretch>
        </p:blipFill>
        <p:spPr>
          <a:xfrm>
            <a:off x="5789348" y="3931788"/>
            <a:ext cx="2257865" cy="2257865"/>
          </a:xfrm>
          <a:prstGeom prst="rect">
            <a:avLst/>
          </a:prstGeom>
        </p:spPr>
      </p:pic>
    </p:spTree>
    <p:extLst>
      <p:ext uri="{BB962C8B-B14F-4D97-AF65-F5344CB8AC3E}">
        <p14:creationId xmlns:p14="http://schemas.microsoft.com/office/powerpoint/2010/main" val="292934666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35176</TotalTime>
  <Words>4469</Words>
  <Application>Microsoft Macintosh PowerPoint</Application>
  <PresentationFormat>Widescreen</PresentationFormat>
  <Paragraphs>613</Paragraphs>
  <Slides>63</Slides>
  <Notes>31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Courier New</vt:lpstr>
      <vt:lpstr>Lato</vt:lpstr>
      <vt:lpstr>Segoe UI</vt:lpstr>
      <vt:lpstr>Office Theme</vt:lpstr>
      <vt:lpstr>Advanced Topics in Networking: Special Topics in Internet of Things</vt:lpstr>
      <vt:lpstr>PowerPoint Presentation</vt:lpstr>
      <vt:lpstr>Administration</vt:lpstr>
      <vt:lpstr>Administration</vt:lpstr>
      <vt:lpstr>Course projects examples – Confluence of  wireless and machine learning</vt:lpstr>
      <vt:lpstr>Course projects examples – Low capability camera with Stable Diffusion Img2Img</vt:lpstr>
      <vt:lpstr>Course projects examples – Low capability camera with Stable Diffusion Img2Img</vt:lpstr>
      <vt:lpstr>Course projects examples – Open AI Whisper and Embedded microphones</vt:lpstr>
      <vt:lpstr>Course projects examples – TinyML and Sensors</vt:lpstr>
      <vt:lpstr>Course projects examples – Application using IoT platforms, sensors, actuators etc</vt:lpstr>
      <vt:lpstr>Let’s look at some commonly used IoT devices</vt:lpstr>
      <vt:lpstr>What’s inside Apple AirTag</vt:lpstr>
      <vt:lpstr>What’s inside Apple AirTag</vt:lpstr>
      <vt:lpstr>Let’s look at some commonly used IoT devices</vt:lpstr>
      <vt:lpstr>Let’s look at some commonly used IoT devices</vt:lpstr>
      <vt:lpstr>Let’s look at some commonly used IoT devices</vt:lpstr>
      <vt:lpstr>Let’s look at some commonly used IoT devices</vt:lpstr>
      <vt:lpstr>TraceTogether Token</vt:lpstr>
      <vt:lpstr>Four components of internet of things device</vt:lpstr>
      <vt:lpstr>What is at the heart of computers and IoT?</vt:lpstr>
      <vt:lpstr>What is at the heart of computers and IoT?</vt:lpstr>
      <vt:lpstr>Microcontroller outside IoT</vt:lpstr>
      <vt:lpstr>What is a microcontroller?</vt:lpstr>
      <vt:lpstr>Microcontroller VS Microprocessor</vt:lpstr>
      <vt:lpstr>Block diagram of a microcontroller</vt:lpstr>
      <vt:lpstr>Die shot of a microcontroller</vt:lpstr>
      <vt:lpstr>Older microcontrollers (90s-00s)</vt:lpstr>
      <vt:lpstr>More capable microcontrollers (00s-10s)</vt:lpstr>
      <vt:lpstr>Cortex M Series</vt:lpstr>
      <vt:lpstr>PowerPoint Presentation</vt:lpstr>
      <vt:lpstr>Modern system-on-chips (10s-?)</vt:lpstr>
      <vt:lpstr>Future microcontrollers</vt:lpstr>
      <vt:lpstr>Types of Microcontrollers</vt:lpstr>
      <vt:lpstr>Processor design choices for embedded</vt:lpstr>
      <vt:lpstr>Peripherals on microcontrollers</vt:lpstr>
      <vt:lpstr>Peripheral design choices</vt:lpstr>
      <vt:lpstr>Connecting peripherals on microcontrollers</vt:lpstr>
      <vt:lpstr>Memory on microcontroller (hierarchy)</vt:lpstr>
      <vt:lpstr>Volatile memory: SRAM</vt:lpstr>
      <vt:lpstr>Non-Volatile memory: Flash (usually)</vt:lpstr>
      <vt:lpstr>SRAM (RAM) versus Flash (ROM) memory</vt:lpstr>
      <vt:lpstr>FRAM and MRAM</vt:lpstr>
      <vt:lpstr>How to choose microcontrollers for projects ?</vt:lpstr>
      <vt:lpstr>Microcontrollers with neural networks</vt:lpstr>
      <vt:lpstr>Microcontrollers with neural networks</vt:lpstr>
      <vt:lpstr>Case study: LoRea and Edison Tag</vt:lpstr>
      <vt:lpstr>Case study: LoRea backscatter tag</vt:lpstr>
      <vt:lpstr>Energy harvesting can lead to intermittent computing</vt:lpstr>
      <vt:lpstr>Disabling the microcontroller</vt:lpstr>
      <vt:lpstr>PowerPoint Presentation</vt:lpstr>
      <vt:lpstr>PowerPoint Presentation</vt:lpstr>
      <vt:lpstr>PowerPoint Presentation</vt:lpstr>
      <vt:lpstr>PowerPoint Presentation</vt:lpstr>
      <vt:lpstr>PowerPoint Presentation</vt:lpstr>
      <vt:lpstr>PowerPoint Presentation</vt:lpstr>
      <vt:lpstr>Instructional video (Raspberry PI)</vt:lpstr>
      <vt:lpstr>Platforms to prototype IoT Applications: Microbit </vt:lpstr>
      <vt:lpstr>Platforms to prototype IoT Applications: Arduino Nano 33 BLE </vt:lpstr>
      <vt:lpstr>Platforms to prototype IoT Applications: Raspberry Pi 4</vt:lpstr>
      <vt:lpstr>Platforms to prototype IoT Applications: Other platforms </vt:lpstr>
      <vt:lpstr>nRF52833 – Microcontroller on the Micro:bit v2</vt:lpstr>
      <vt:lpstr>Last mandatory reading of the course </vt:lpstr>
      <vt:lpstr> CS 6204 – Special Topics in Internet of Things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972</cp:revision>
  <dcterms:created xsi:type="dcterms:W3CDTF">2020-02-17T19:00:36Z</dcterms:created>
  <dcterms:modified xsi:type="dcterms:W3CDTF">2022-09-28T07:53:27Z</dcterms:modified>
</cp:coreProperties>
</file>